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57" r:id="rId3"/>
    <p:sldId id="258" r:id="rId4"/>
    <p:sldId id="259" r:id="rId5"/>
    <p:sldId id="336" r:id="rId6"/>
    <p:sldId id="316" r:id="rId7"/>
    <p:sldId id="281" r:id="rId8"/>
    <p:sldId id="330" r:id="rId9"/>
    <p:sldId id="345" r:id="rId10"/>
    <p:sldId id="323" r:id="rId11"/>
    <p:sldId id="339" r:id="rId12"/>
    <p:sldId id="346" r:id="rId13"/>
    <p:sldId id="311" r:id="rId14"/>
    <p:sldId id="312" r:id="rId15"/>
    <p:sldId id="341" r:id="rId16"/>
    <p:sldId id="331" r:id="rId17"/>
    <p:sldId id="289" r:id="rId18"/>
    <p:sldId id="300" r:id="rId19"/>
    <p:sldId id="297" r:id="rId20"/>
    <p:sldId id="295" r:id="rId21"/>
    <p:sldId id="301" r:id="rId22"/>
    <p:sldId id="271" r:id="rId23"/>
    <p:sldId id="332" r:id="rId24"/>
    <p:sldId id="278" r:id="rId25"/>
    <p:sldId id="313" r:id="rId26"/>
    <p:sldId id="347" r:id="rId27"/>
    <p:sldId id="348" r:id="rId28"/>
    <p:sldId id="342" r:id="rId29"/>
    <p:sldId id="273" r:id="rId30"/>
    <p:sldId id="326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C9C"/>
    <a:srgbClr val="CCB2FC"/>
    <a:srgbClr val="B48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987" autoAdjust="0"/>
    <p:restoredTop sz="62041" autoAdjust="0"/>
  </p:normalViewPr>
  <p:slideViewPr>
    <p:cSldViewPr snapToGrid="0">
      <p:cViewPr varScale="1">
        <p:scale>
          <a:sx n="77" d="100"/>
          <a:sy n="77" d="100"/>
        </p:scale>
        <p:origin x="2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epper" userId="d0cb3814-bcf4-4e01-baf7-2519d5a2b70f" providerId="ADAL" clId="{ECAC63A5-FB8F-A042-B64A-FC5797CA3683}"/>
    <pc:docChg chg="custSel modSld">
      <pc:chgData name="Andrea Pepper" userId="d0cb3814-bcf4-4e01-baf7-2519d5a2b70f" providerId="ADAL" clId="{ECAC63A5-FB8F-A042-B64A-FC5797CA3683}" dt="2022-03-23T15:08:32.674" v="28" actId="478"/>
      <pc:docMkLst>
        <pc:docMk/>
      </pc:docMkLst>
      <pc:sldChg chg="modNotes">
        <pc:chgData name="Andrea Pepper" userId="d0cb3814-bcf4-4e01-baf7-2519d5a2b70f" providerId="ADAL" clId="{ECAC63A5-FB8F-A042-B64A-FC5797CA3683}" dt="2022-03-23T15:06:20.160" v="1" actId="478"/>
        <pc:sldMkLst>
          <pc:docMk/>
          <pc:sldMk cId="4223163762" sldId="257"/>
        </pc:sldMkLst>
      </pc:sldChg>
      <pc:sldChg chg="modNotes">
        <pc:chgData name="Andrea Pepper" userId="d0cb3814-bcf4-4e01-baf7-2519d5a2b70f" providerId="ADAL" clId="{ECAC63A5-FB8F-A042-B64A-FC5797CA3683}" dt="2022-03-23T15:06:23.743" v="2" actId="478"/>
        <pc:sldMkLst>
          <pc:docMk/>
          <pc:sldMk cId="2347824730" sldId="258"/>
        </pc:sldMkLst>
      </pc:sldChg>
      <pc:sldChg chg="modNotes">
        <pc:chgData name="Andrea Pepper" userId="d0cb3814-bcf4-4e01-baf7-2519d5a2b70f" providerId="ADAL" clId="{ECAC63A5-FB8F-A042-B64A-FC5797CA3683}" dt="2022-03-23T15:06:27.552" v="3" actId="478"/>
        <pc:sldMkLst>
          <pc:docMk/>
          <pc:sldMk cId="4200718265" sldId="259"/>
        </pc:sldMkLst>
      </pc:sldChg>
      <pc:sldChg chg="modNotes">
        <pc:chgData name="Andrea Pepper" userId="d0cb3814-bcf4-4e01-baf7-2519d5a2b70f" providerId="ADAL" clId="{ECAC63A5-FB8F-A042-B64A-FC5797CA3683}" dt="2022-03-23T15:06:16.490" v="0" actId="478"/>
        <pc:sldMkLst>
          <pc:docMk/>
          <pc:sldMk cId="1595423723" sldId="265"/>
        </pc:sldMkLst>
      </pc:sldChg>
      <pc:sldChg chg="modNotes">
        <pc:chgData name="Andrea Pepper" userId="d0cb3814-bcf4-4e01-baf7-2519d5a2b70f" providerId="ADAL" clId="{ECAC63A5-FB8F-A042-B64A-FC5797CA3683}" dt="2022-03-23T15:08:00.868" v="21" actId="478"/>
        <pc:sldMkLst>
          <pc:docMk/>
          <pc:sldMk cId="584701900" sldId="271"/>
        </pc:sldMkLst>
      </pc:sldChg>
      <pc:sldChg chg="modNotes">
        <pc:chgData name="Andrea Pepper" userId="d0cb3814-bcf4-4e01-baf7-2519d5a2b70f" providerId="ADAL" clId="{ECAC63A5-FB8F-A042-B64A-FC5797CA3683}" dt="2022-03-23T15:08:32.674" v="28" actId="478"/>
        <pc:sldMkLst>
          <pc:docMk/>
          <pc:sldMk cId="1667586719" sldId="273"/>
        </pc:sldMkLst>
      </pc:sldChg>
      <pc:sldChg chg="modNotes">
        <pc:chgData name="Andrea Pepper" userId="d0cb3814-bcf4-4e01-baf7-2519d5a2b70f" providerId="ADAL" clId="{ECAC63A5-FB8F-A042-B64A-FC5797CA3683}" dt="2022-03-23T15:08:11.611" v="23" actId="478"/>
        <pc:sldMkLst>
          <pc:docMk/>
          <pc:sldMk cId="1983195617" sldId="278"/>
        </pc:sldMkLst>
      </pc:sldChg>
      <pc:sldChg chg="modNotes">
        <pc:chgData name="Andrea Pepper" userId="d0cb3814-bcf4-4e01-baf7-2519d5a2b70f" providerId="ADAL" clId="{ECAC63A5-FB8F-A042-B64A-FC5797CA3683}" dt="2022-03-23T15:06:43.167" v="6" actId="478"/>
        <pc:sldMkLst>
          <pc:docMk/>
          <pc:sldMk cId="706114852" sldId="281"/>
        </pc:sldMkLst>
      </pc:sldChg>
      <pc:sldChg chg="modNotes">
        <pc:chgData name="Andrea Pepper" userId="d0cb3814-bcf4-4e01-baf7-2519d5a2b70f" providerId="ADAL" clId="{ECAC63A5-FB8F-A042-B64A-FC5797CA3683}" dt="2022-03-23T15:07:37.933" v="16" actId="478"/>
        <pc:sldMkLst>
          <pc:docMk/>
          <pc:sldMk cId="826287814" sldId="289"/>
        </pc:sldMkLst>
      </pc:sldChg>
      <pc:sldChg chg="modNotes">
        <pc:chgData name="Andrea Pepper" userId="d0cb3814-bcf4-4e01-baf7-2519d5a2b70f" providerId="ADAL" clId="{ECAC63A5-FB8F-A042-B64A-FC5797CA3683}" dt="2022-03-23T15:07:51.492" v="19" actId="478"/>
        <pc:sldMkLst>
          <pc:docMk/>
          <pc:sldMk cId="1620012000" sldId="295"/>
        </pc:sldMkLst>
      </pc:sldChg>
      <pc:sldChg chg="modNotes">
        <pc:chgData name="Andrea Pepper" userId="d0cb3814-bcf4-4e01-baf7-2519d5a2b70f" providerId="ADAL" clId="{ECAC63A5-FB8F-A042-B64A-FC5797CA3683}" dt="2022-03-23T15:07:46.533" v="18" actId="478"/>
        <pc:sldMkLst>
          <pc:docMk/>
          <pc:sldMk cId="2850861986" sldId="297"/>
        </pc:sldMkLst>
      </pc:sldChg>
      <pc:sldChg chg="modNotes">
        <pc:chgData name="Andrea Pepper" userId="d0cb3814-bcf4-4e01-baf7-2519d5a2b70f" providerId="ADAL" clId="{ECAC63A5-FB8F-A042-B64A-FC5797CA3683}" dt="2022-03-23T15:07:42.365" v="17" actId="478"/>
        <pc:sldMkLst>
          <pc:docMk/>
          <pc:sldMk cId="2177176931" sldId="300"/>
        </pc:sldMkLst>
      </pc:sldChg>
      <pc:sldChg chg="modNotes">
        <pc:chgData name="Andrea Pepper" userId="d0cb3814-bcf4-4e01-baf7-2519d5a2b70f" providerId="ADAL" clId="{ECAC63A5-FB8F-A042-B64A-FC5797CA3683}" dt="2022-03-23T15:07:55.844" v="20" actId="478"/>
        <pc:sldMkLst>
          <pc:docMk/>
          <pc:sldMk cId="2772699007" sldId="301"/>
        </pc:sldMkLst>
      </pc:sldChg>
      <pc:sldChg chg="modNotes">
        <pc:chgData name="Andrea Pepper" userId="d0cb3814-bcf4-4e01-baf7-2519d5a2b70f" providerId="ADAL" clId="{ECAC63A5-FB8F-A042-B64A-FC5797CA3683}" dt="2022-03-23T15:07:18.558" v="12" actId="478"/>
        <pc:sldMkLst>
          <pc:docMk/>
          <pc:sldMk cId="861513124" sldId="311"/>
        </pc:sldMkLst>
      </pc:sldChg>
      <pc:sldChg chg="modNotes">
        <pc:chgData name="Andrea Pepper" userId="d0cb3814-bcf4-4e01-baf7-2519d5a2b70f" providerId="ADAL" clId="{ECAC63A5-FB8F-A042-B64A-FC5797CA3683}" dt="2022-03-23T15:07:23.286" v="13" actId="478"/>
        <pc:sldMkLst>
          <pc:docMk/>
          <pc:sldMk cId="4261781021" sldId="312"/>
        </pc:sldMkLst>
      </pc:sldChg>
      <pc:sldChg chg="modNotes">
        <pc:chgData name="Andrea Pepper" userId="d0cb3814-bcf4-4e01-baf7-2519d5a2b70f" providerId="ADAL" clId="{ECAC63A5-FB8F-A042-B64A-FC5797CA3683}" dt="2022-03-23T15:08:15.922" v="24" actId="478"/>
        <pc:sldMkLst>
          <pc:docMk/>
          <pc:sldMk cId="4029027612" sldId="313"/>
        </pc:sldMkLst>
      </pc:sldChg>
      <pc:sldChg chg="modNotes">
        <pc:chgData name="Andrea Pepper" userId="d0cb3814-bcf4-4e01-baf7-2519d5a2b70f" providerId="ADAL" clId="{ECAC63A5-FB8F-A042-B64A-FC5797CA3683}" dt="2022-03-23T15:06:36.719" v="5" actId="478"/>
        <pc:sldMkLst>
          <pc:docMk/>
          <pc:sldMk cId="1658658802" sldId="316"/>
        </pc:sldMkLst>
      </pc:sldChg>
      <pc:sldChg chg="modNotes">
        <pc:chgData name="Andrea Pepper" userId="d0cb3814-bcf4-4e01-baf7-2519d5a2b70f" providerId="ADAL" clId="{ECAC63A5-FB8F-A042-B64A-FC5797CA3683}" dt="2022-03-23T15:07:02.750" v="9" actId="478"/>
        <pc:sldMkLst>
          <pc:docMk/>
          <pc:sldMk cId="3739692013" sldId="323"/>
        </pc:sldMkLst>
      </pc:sldChg>
      <pc:sldChg chg="modNotes">
        <pc:chgData name="Andrea Pepper" userId="d0cb3814-bcf4-4e01-baf7-2519d5a2b70f" providerId="ADAL" clId="{ECAC63A5-FB8F-A042-B64A-FC5797CA3683}" dt="2022-03-23T15:06:49.125" v="7" actId="478"/>
        <pc:sldMkLst>
          <pc:docMk/>
          <pc:sldMk cId="720048511" sldId="330"/>
        </pc:sldMkLst>
      </pc:sldChg>
      <pc:sldChg chg="modNotes">
        <pc:chgData name="Andrea Pepper" userId="d0cb3814-bcf4-4e01-baf7-2519d5a2b70f" providerId="ADAL" clId="{ECAC63A5-FB8F-A042-B64A-FC5797CA3683}" dt="2022-03-23T15:07:32.621" v="15" actId="478"/>
        <pc:sldMkLst>
          <pc:docMk/>
          <pc:sldMk cId="1812673108" sldId="331"/>
        </pc:sldMkLst>
      </pc:sldChg>
      <pc:sldChg chg="modNotes">
        <pc:chgData name="Andrea Pepper" userId="d0cb3814-bcf4-4e01-baf7-2519d5a2b70f" providerId="ADAL" clId="{ECAC63A5-FB8F-A042-B64A-FC5797CA3683}" dt="2022-03-23T15:08:05.252" v="22" actId="478"/>
        <pc:sldMkLst>
          <pc:docMk/>
          <pc:sldMk cId="1036758279" sldId="332"/>
        </pc:sldMkLst>
      </pc:sldChg>
      <pc:sldChg chg="modNotes">
        <pc:chgData name="Andrea Pepper" userId="d0cb3814-bcf4-4e01-baf7-2519d5a2b70f" providerId="ADAL" clId="{ECAC63A5-FB8F-A042-B64A-FC5797CA3683}" dt="2022-03-23T15:06:31.775" v="4" actId="478"/>
        <pc:sldMkLst>
          <pc:docMk/>
          <pc:sldMk cId="4014540099" sldId="336"/>
        </pc:sldMkLst>
      </pc:sldChg>
      <pc:sldChg chg="modNotes">
        <pc:chgData name="Andrea Pepper" userId="d0cb3814-bcf4-4e01-baf7-2519d5a2b70f" providerId="ADAL" clId="{ECAC63A5-FB8F-A042-B64A-FC5797CA3683}" dt="2022-03-23T15:07:08.406" v="10" actId="478"/>
        <pc:sldMkLst>
          <pc:docMk/>
          <pc:sldMk cId="1169196525" sldId="339"/>
        </pc:sldMkLst>
      </pc:sldChg>
      <pc:sldChg chg="modNotes">
        <pc:chgData name="Andrea Pepper" userId="d0cb3814-bcf4-4e01-baf7-2519d5a2b70f" providerId="ADAL" clId="{ECAC63A5-FB8F-A042-B64A-FC5797CA3683}" dt="2022-03-23T15:07:27.837" v="14" actId="478"/>
        <pc:sldMkLst>
          <pc:docMk/>
          <pc:sldMk cId="3523447899" sldId="341"/>
        </pc:sldMkLst>
      </pc:sldChg>
      <pc:sldChg chg="modNotes">
        <pc:chgData name="Andrea Pepper" userId="d0cb3814-bcf4-4e01-baf7-2519d5a2b70f" providerId="ADAL" clId="{ECAC63A5-FB8F-A042-B64A-FC5797CA3683}" dt="2022-03-23T15:08:28.275" v="27" actId="478"/>
        <pc:sldMkLst>
          <pc:docMk/>
          <pc:sldMk cId="4049325877" sldId="342"/>
        </pc:sldMkLst>
      </pc:sldChg>
      <pc:sldChg chg="modNotes">
        <pc:chgData name="Andrea Pepper" userId="d0cb3814-bcf4-4e01-baf7-2519d5a2b70f" providerId="ADAL" clId="{ECAC63A5-FB8F-A042-B64A-FC5797CA3683}" dt="2022-03-23T15:06:57.110" v="8" actId="478"/>
        <pc:sldMkLst>
          <pc:docMk/>
          <pc:sldMk cId="1305846531" sldId="345"/>
        </pc:sldMkLst>
      </pc:sldChg>
      <pc:sldChg chg="modNotes">
        <pc:chgData name="Andrea Pepper" userId="d0cb3814-bcf4-4e01-baf7-2519d5a2b70f" providerId="ADAL" clId="{ECAC63A5-FB8F-A042-B64A-FC5797CA3683}" dt="2022-03-23T15:07:13.766" v="11" actId="478"/>
        <pc:sldMkLst>
          <pc:docMk/>
          <pc:sldMk cId="3589863936" sldId="346"/>
        </pc:sldMkLst>
      </pc:sldChg>
      <pc:sldChg chg="modNotes">
        <pc:chgData name="Andrea Pepper" userId="d0cb3814-bcf4-4e01-baf7-2519d5a2b70f" providerId="ADAL" clId="{ECAC63A5-FB8F-A042-B64A-FC5797CA3683}" dt="2022-03-23T15:08:19.747" v="25" actId="478"/>
        <pc:sldMkLst>
          <pc:docMk/>
          <pc:sldMk cId="130138465" sldId="347"/>
        </pc:sldMkLst>
      </pc:sldChg>
      <pc:sldChg chg="modNotes">
        <pc:chgData name="Andrea Pepper" userId="d0cb3814-bcf4-4e01-baf7-2519d5a2b70f" providerId="ADAL" clId="{ECAC63A5-FB8F-A042-B64A-FC5797CA3683}" dt="2022-03-23T15:08:23.596" v="26" actId="478"/>
        <pc:sldMkLst>
          <pc:docMk/>
          <pc:sldMk cId="30178743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E7AE5-F229-4193-90F3-13F9E7C505AF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B7FFF-40BC-4284-8BA5-44F34DC230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7AD3F8B-F0D6-6142-B486-1EEB745C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10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C49D692-5F37-534F-ACAE-D520ECD43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9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11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F8A0E8C-BC34-8847-A225-112FCE2B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29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12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283F1DF-7CC1-0549-ACC3-5368347B1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94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13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974833A-13C4-A149-BC6F-314354DE3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8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14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E7B7561-8EB8-4644-88D0-1769DE5E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95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15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C6B1A55-446F-4944-91CA-A1E1C56C6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8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16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ECFA66C-8BD3-F141-944B-147BF3A88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4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17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33E5D96-3A82-BF4E-AC6F-758E6F42B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18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3B78579-AAB8-3048-9170-D79F65153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04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19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AD87BED-AFAF-674C-B022-61C59B32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71903-35DA-4B3D-BA69-6EE3CA88A0C1}" type="slidenum">
              <a:rPr lang="en-GB" smtClean="0"/>
              <a:t>2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8FAAD3-25E3-0941-AE90-4D4D4CD20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54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20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6125AB8-3606-874D-875C-D700F8EAE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21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84EC779-29F5-504B-B2CB-CF8C1531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49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22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5CABBB6-DE25-A44F-B703-B01BA8149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17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23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786418D-6468-F942-B1E9-A60D4D283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5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EF0B691-E0A3-7A44-A4AA-39D96CD60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89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25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4564A37-724A-094E-9B66-B7304FC77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2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26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8676EA9-C36A-DF42-B150-CBF6ECC46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27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6A54B11-8DFF-BA42-A560-2DCB905F0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4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28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D81EBAD-92F6-8C4E-8994-FECB36BBE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32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29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EC7E542-7165-2740-BFC0-AEDC7BEA4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2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71903-35DA-4B3D-BA69-6EE3CA88A0C1}" type="slidenum">
              <a:rPr lang="en-GB" smtClean="0"/>
              <a:t>3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669CBEB-75BD-2144-953A-15C9AADEF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02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96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34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71903-35DA-4B3D-BA69-6EE3CA88A0C1}" type="slidenum">
              <a:rPr lang="en-GB" smtClean="0"/>
              <a:t>4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43CB37A-60BD-4F4B-AE97-4BD379935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5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2435E2C-ACBA-AD43-A92E-B9958EEE7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8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6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9A11622-BF88-204B-B859-EEB1D065A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7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1A15B07-8A12-664E-A180-FA000676B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8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C0EE1B-8984-7741-8404-571227085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8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B7FFF-40BC-4284-8BA5-44F34DC2307A}" type="slidenum">
              <a:rPr lang="en-GB" smtClean="0"/>
              <a:t>9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174618E-8159-DA4C-A7ED-861B7EBA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11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4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23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7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0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08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08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7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86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29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B21FE-C443-409C-B3AC-3E905C484B0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EBBC-F78C-40E2-80D8-6CFC745F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8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CAA7B-B7BB-4EA8-89D4-ABF94A4C2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58" y="0"/>
            <a:ext cx="3978442" cy="11421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88023" y="1737006"/>
            <a:ext cx="8215952" cy="2320118"/>
            <a:chOff x="2008946" y="2251881"/>
            <a:chExt cx="8215952" cy="23201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9071" t="25682" r="62122" b="65821"/>
            <a:stretch/>
          </p:blipFill>
          <p:spPr>
            <a:xfrm>
              <a:off x="2008946" y="3179927"/>
              <a:ext cx="8215952" cy="1392072"/>
            </a:xfrm>
            <a:prstGeom prst="rect">
              <a:avLst/>
            </a:prstGeom>
          </p:spPr>
        </p:pic>
        <p:pic>
          <p:nvPicPr>
            <p:cNvPr id="1028" name="Picture 4" descr="Blood Editors Announce Top 10 Manuscripts of 201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776" y="2251881"/>
              <a:ext cx="3102532" cy="83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4602930" y="4522437"/>
            <a:ext cx="29861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Dr.</a:t>
            </a:r>
            <a:r>
              <a:rPr lang="en-GB" sz="2800" dirty="0"/>
              <a:t> Emma Kennedy</a:t>
            </a:r>
          </a:p>
          <a:p>
            <a:pPr algn="ctr"/>
            <a:r>
              <a:rPr lang="en-GB" sz="2800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59542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6F2A57D6-9D87-4636-BEA3-B54DD2561404}"/>
              </a:ext>
            </a:extLst>
          </p:cNvPr>
          <p:cNvSpPr/>
          <p:nvPr/>
        </p:nvSpPr>
        <p:spPr>
          <a:xfrm>
            <a:off x="1577883" y="1227375"/>
            <a:ext cx="5463667" cy="542552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415326-F0C2-47B0-A705-ECBF44A33033}"/>
              </a:ext>
            </a:extLst>
          </p:cNvPr>
          <p:cNvSpPr/>
          <p:nvPr/>
        </p:nvSpPr>
        <p:spPr>
          <a:xfrm>
            <a:off x="1709591" y="1354746"/>
            <a:ext cx="5180486" cy="51443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21C9BC-9E91-4A9B-84B6-18B5A8662DEE}"/>
              </a:ext>
            </a:extLst>
          </p:cNvPr>
          <p:cNvSpPr/>
          <p:nvPr/>
        </p:nvSpPr>
        <p:spPr>
          <a:xfrm>
            <a:off x="4416114" y="1950907"/>
            <a:ext cx="1466850" cy="14377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BE3265-4B4C-4421-860B-4573631835A9}"/>
              </a:ext>
            </a:extLst>
          </p:cNvPr>
          <p:cNvSpPr txBox="1"/>
          <p:nvPr/>
        </p:nvSpPr>
        <p:spPr>
          <a:xfrm>
            <a:off x="7324434" y="248514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Endosome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F2A2E2C-7476-487B-8CF9-5A22DE788E14}"/>
              </a:ext>
            </a:extLst>
          </p:cNvPr>
          <p:cNvCxnSpPr>
            <a:cxnSpLocks/>
            <a:stCxn id="11" idx="6"/>
            <a:endCxn id="44" idx="1"/>
          </p:cNvCxnSpPr>
          <p:nvPr/>
        </p:nvCxnSpPr>
        <p:spPr>
          <a:xfrm>
            <a:off x="5882964" y="2669806"/>
            <a:ext cx="14414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C28B82-36F9-467F-A75A-28865CD80319}"/>
              </a:ext>
            </a:extLst>
          </p:cNvPr>
          <p:cNvGrpSpPr/>
          <p:nvPr/>
        </p:nvGrpSpPr>
        <p:grpSpPr>
          <a:xfrm rot="20215544">
            <a:off x="5092831" y="2574418"/>
            <a:ext cx="606535" cy="1060719"/>
            <a:chOff x="6334137" y="4751388"/>
            <a:chExt cx="606535" cy="106071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16FA5E0-DE26-466D-B426-B8A45C3754DA}"/>
                </a:ext>
              </a:extLst>
            </p:cNvPr>
            <p:cNvGrpSpPr/>
            <p:nvPr/>
          </p:nvGrpSpPr>
          <p:grpSpPr>
            <a:xfrm rot="21176626">
              <a:off x="6334137" y="4751388"/>
              <a:ext cx="606535" cy="1037548"/>
              <a:chOff x="8185835" y="2773091"/>
              <a:chExt cx="1238250" cy="2134380"/>
            </a:xfrm>
            <a:solidFill>
              <a:srgbClr val="00B050"/>
            </a:solidFill>
          </p:grpSpPr>
          <p:sp>
            <p:nvSpPr>
              <p:cNvPr id="94" name="Block Arc 93">
                <a:extLst>
                  <a:ext uri="{FF2B5EF4-FFF2-40B4-BE49-F238E27FC236}">
                    <a16:creationId xmlns:a16="http://schemas.microsoft.com/office/drawing/2014/main" id="{CEED2BF8-D197-4BB0-AE16-B54E6D32C93A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>
                  <a:gd name="adj1" fmla="val 10800000"/>
                  <a:gd name="adj2" fmla="val 18023836"/>
                  <a:gd name="adj3" fmla="val 29097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C970B15-A56D-4915-885A-1CFA1B0BA09E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412878D-3D4C-40BB-B5FD-F4FAFF52497E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>
              <a:off x="6632358" y="5250374"/>
              <a:ext cx="66400" cy="5408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ABEB87E-8E09-4376-AE02-7F3BE58D06AF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3CB06D1-E293-403D-9E64-5B361F6A7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8C7A4-DD2B-4A5A-B492-5EBAD8CFC807}"/>
              </a:ext>
            </a:extLst>
          </p:cNvPr>
          <p:cNvGrpSpPr/>
          <p:nvPr/>
        </p:nvGrpSpPr>
        <p:grpSpPr>
          <a:xfrm>
            <a:off x="6630887" y="808480"/>
            <a:ext cx="1105214" cy="789383"/>
            <a:chOff x="7641358" y="745318"/>
            <a:chExt cx="1105214" cy="78938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F64CBBC-EDFA-4BC6-A355-03844FCB0C6D}"/>
                </a:ext>
              </a:extLst>
            </p:cNvPr>
            <p:cNvGrpSpPr/>
            <p:nvPr/>
          </p:nvGrpSpPr>
          <p:grpSpPr>
            <a:xfrm>
              <a:off x="7641358" y="1045118"/>
              <a:ext cx="1105214" cy="489583"/>
              <a:chOff x="10687050" y="2969113"/>
              <a:chExt cx="1571993" cy="69635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DAE81C0-226F-4869-BF2F-2F8F3DD3ECE5}"/>
                  </a:ext>
                </a:extLst>
              </p:cNvPr>
              <p:cNvSpPr/>
              <p:nvPr/>
            </p:nvSpPr>
            <p:spPr>
              <a:xfrm>
                <a:off x="10687050" y="3015854"/>
                <a:ext cx="674091" cy="488887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064AA7-71A5-4029-AF0C-24729C23E200}"/>
                  </a:ext>
                </a:extLst>
              </p:cNvPr>
              <p:cNvSpPr/>
              <p:nvPr/>
            </p:nvSpPr>
            <p:spPr>
              <a:xfrm>
                <a:off x="11195902" y="2969113"/>
                <a:ext cx="674091" cy="488887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6E99694-C54C-4263-B27E-ACBAE8160B79}"/>
                  </a:ext>
                </a:extLst>
              </p:cNvPr>
              <p:cNvSpPr/>
              <p:nvPr/>
            </p:nvSpPr>
            <p:spPr>
              <a:xfrm>
                <a:off x="11584952" y="3176580"/>
                <a:ext cx="674091" cy="488888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9B9A86-399C-4FB5-94F2-483FCF8DF2B9}"/>
                </a:ext>
              </a:extLst>
            </p:cNvPr>
            <p:cNvSpPr txBox="1"/>
            <p:nvPr/>
          </p:nvSpPr>
          <p:spPr>
            <a:xfrm>
              <a:off x="7670264" y="745318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CpG DNA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1D49133-B20B-4FC3-90A4-89C428C05BC2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F4C2BA-9335-44B6-855C-6504453DA34B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33CA751-E8FB-4F9A-8F03-B270A3D195C3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140" name="Arrow: Pentagon 139">
                  <a:extLst>
                    <a:ext uri="{FF2B5EF4-FFF2-40B4-BE49-F238E27FC236}">
                      <a16:creationId xmlns:a16="http://schemas.microsoft.com/office/drawing/2014/main" id="{8360A8AF-CF31-4310-A4E4-5C4203608859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141" name="Arrow: Chevron 140">
                  <a:extLst>
                    <a:ext uri="{FF2B5EF4-FFF2-40B4-BE49-F238E27FC236}">
                      <a16:creationId xmlns:a16="http://schemas.microsoft.com/office/drawing/2014/main" id="{DA52A7C7-09B8-431A-B20E-1C059E889926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Arrow: Chevron 141">
                  <a:extLst>
                    <a:ext uri="{FF2B5EF4-FFF2-40B4-BE49-F238E27FC236}">
                      <a16:creationId xmlns:a16="http://schemas.microsoft.com/office/drawing/2014/main" id="{02E4F541-50AE-4239-A229-ECD8CB171570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9" name="Arrow: Chevron 138">
                <a:extLst>
                  <a:ext uri="{FF2B5EF4-FFF2-40B4-BE49-F238E27FC236}">
                    <a16:creationId xmlns:a16="http://schemas.microsoft.com/office/drawing/2014/main" id="{C2532F3D-FE12-4EA6-8783-99752865504C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8F0AEC7-5E84-475D-889B-C4694A116C6B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36" name="Arrow: Pentagon 135">
                <a:extLst>
                  <a:ext uri="{FF2B5EF4-FFF2-40B4-BE49-F238E27FC236}">
                    <a16:creationId xmlns:a16="http://schemas.microsoft.com/office/drawing/2014/main" id="{766CE18B-CC50-42C9-9DCF-EA1223E13BDF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Arrow: Chevron 136">
                <a:extLst>
                  <a:ext uri="{FF2B5EF4-FFF2-40B4-BE49-F238E27FC236}">
                    <a16:creationId xmlns:a16="http://schemas.microsoft.com/office/drawing/2014/main" id="{48C12E32-AAD6-42D9-8C2C-23994B7B7016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sp>
        <p:nvSpPr>
          <p:cNvPr id="143" name="TextBox 2">
            <a:extLst>
              <a:ext uri="{FF2B5EF4-FFF2-40B4-BE49-F238E27FC236}">
                <a16:creationId xmlns:a16="http://schemas.microsoft.com/office/drawing/2014/main" id="{BA804470-AC73-44F6-9E6D-08112114C0D7}"/>
              </a:ext>
            </a:extLst>
          </p:cNvPr>
          <p:cNvSpPr txBox="1"/>
          <p:nvPr/>
        </p:nvSpPr>
        <p:spPr>
          <a:xfrm flipH="1">
            <a:off x="341625" y="223705"/>
            <a:ext cx="57104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 is an intracellular receptor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4056097-45B8-476D-8C73-35D5D4DD8DC3}"/>
              </a:ext>
            </a:extLst>
          </p:cNvPr>
          <p:cNvSpPr txBox="1"/>
          <p:nvPr/>
        </p:nvSpPr>
        <p:spPr>
          <a:xfrm>
            <a:off x="8351693" y="3755472"/>
            <a:ext cx="24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Cell surface membrane 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533426F-EDCE-4E56-B899-1B70D68F9C00}"/>
              </a:ext>
            </a:extLst>
          </p:cNvPr>
          <p:cNvCxnSpPr>
            <a:cxnSpLocks/>
            <a:stCxn id="52" idx="6"/>
            <a:endCxn id="144" idx="1"/>
          </p:cNvCxnSpPr>
          <p:nvPr/>
        </p:nvCxnSpPr>
        <p:spPr>
          <a:xfrm flipV="1">
            <a:off x="7041550" y="3940138"/>
            <a:ext cx="1310143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9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0556 L -0.1694 0.2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6F2A57D6-9D87-4636-BEA3-B54DD2561404}"/>
              </a:ext>
            </a:extLst>
          </p:cNvPr>
          <p:cNvSpPr/>
          <p:nvPr/>
        </p:nvSpPr>
        <p:spPr>
          <a:xfrm>
            <a:off x="2152870" y="1219569"/>
            <a:ext cx="5463667" cy="542552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415326-F0C2-47B0-A705-ECBF44A33033}"/>
              </a:ext>
            </a:extLst>
          </p:cNvPr>
          <p:cNvSpPr/>
          <p:nvPr/>
        </p:nvSpPr>
        <p:spPr>
          <a:xfrm>
            <a:off x="2284578" y="1346940"/>
            <a:ext cx="5180486" cy="51443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B637A8-589E-4C2C-B2EB-29E7E2AD5E30}"/>
              </a:ext>
            </a:extLst>
          </p:cNvPr>
          <p:cNvSpPr/>
          <p:nvPr/>
        </p:nvSpPr>
        <p:spPr>
          <a:xfrm>
            <a:off x="2867189" y="2310575"/>
            <a:ext cx="1140215" cy="11818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21C9BC-9E91-4A9B-84B6-18B5A8662DEE}"/>
              </a:ext>
            </a:extLst>
          </p:cNvPr>
          <p:cNvSpPr/>
          <p:nvPr/>
        </p:nvSpPr>
        <p:spPr>
          <a:xfrm>
            <a:off x="5161633" y="1908341"/>
            <a:ext cx="1364408" cy="132090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DD53B93-20F3-436D-ACD1-BFD8B4697D41}"/>
              </a:ext>
            </a:extLst>
          </p:cNvPr>
          <p:cNvSpPr/>
          <p:nvPr/>
        </p:nvSpPr>
        <p:spPr>
          <a:xfrm rot="7572553">
            <a:off x="3994090" y="5381940"/>
            <a:ext cx="508123" cy="74001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A46DCD8-9E31-4745-83FC-7D4576175AC0}"/>
              </a:ext>
            </a:extLst>
          </p:cNvPr>
          <p:cNvSpPr/>
          <p:nvPr/>
        </p:nvSpPr>
        <p:spPr>
          <a:xfrm rot="10800000">
            <a:off x="2765180" y="3552882"/>
            <a:ext cx="508123" cy="74001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B34A53C-B980-4BC1-B76B-B3D341EC0C33}"/>
              </a:ext>
            </a:extLst>
          </p:cNvPr>
          <p:cNvSpPr/>
          <p:nvPr/>
        </p:nvSpPr>
        <p:spPr>
          <a:xfrm rot="12495515">
            <a:off x="3601285" y="1602867"/>
            <a:ext cx="512011" cy="73439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17FC66F-E10E-49F3-9396-ACA20BDB2D6E}"/>
              </a:ext>
            </a:extLst>
          </p:cNvPr>
          <p:cNvSpPr/>
          <p:nvPr/>
        </p:nvSpPr>
        <p:spPr>
          <a:xfrm rot="18885761">
            <a:off x="4757183" y="1483745"/>
            <a:ext cx="512011" cy="73439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3F813F-F2B8-4989-9A7C-037E6D857C1E}"/>
              </a:ext>
            </a:extLst>
          </p:cNvPr>
          <p:cNvSpPr txBox="1"/>
          <p:nvPr/>
        </p:nvSpPr>
        <p:spPr>
          <a:xfrm>
            <a:off x="8125489" y="5103765"/>
            <a:ext cx="240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Endoplasmic Reticulum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8E944-FD5E-48B3-A4D7-B7A32F1578D8}"/>
              </a:ext>
            </a:extLst>
          </p:cNvPr>
          <p:cNvSpPr txBox="1"/>
          <p:nvPr/>
        </p:nvSpPr>
        <p:spPr>
          <a:xfrm>
            <a:off x="0" y="5000599"/>
            <a:ext cx="171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Golgi Apparatus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CD3461-688C-4688-B2E1-6A41CE01DA9A}"/>
              </a:ext>
            </a:extLst>
          </p:cNvPr>
          <p:cNvSpPr txBox="1"/>
          <p:nvPr/>
        </p:nvSpPr>
        <p:spPr>
          <a:xfrm>
            <a:off x="193997" y="2719306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Secretory Vesicle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F2C91-3AD0-4F2C-B64B-F705B7C7CA04}"/>
              </a:ext>
            </a:extLst>
          </p:cNvPr>
          <p:cNvSpPr txBox="1"/>
          <p:nvPr/>
        </p:nvSpPr>
        <p:spPr>
          <a:xfrm>
            <a:off x="5350926" y="749684"/>
            <a:ext cx="140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Surface TLR9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BE3265-4B4C-4421-860B-4573631835A9}"/>
              </a:ext>
            </a:extLst>
          </p:cNvPr>
          <p:cNvSpPr txBox="1"/>
          <p:nvPr/>
        </p:nvSpPr>
        <p:spPr>
          <a:xfrm>
            <a:off x="7774404" y="2384125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Endosome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E5894A-D431-4DBB-B1B9-05ED7307892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424291" y="5288431"/>
            <a:ext cx="1701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14EE13-66A0-47FB-8F66-80C2C3CC0FE3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713161" y="5185265"/>
            <a:ext cx="1723267" cy="31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6B4F3E-3FE4-434E-8DDC-4F639DC12299}"/>
              </a:ext>
            </a:extLst>
          </p:cNvPr>
          <p:cNvCxnSpPr>
            <a:cxnSpLocks/>
            <a:stCxn id="42" idx="3"/>
            <a:endCxn id="5" idx="2"/>
          </p:cNvCxnSpPr>
          <p:nvPr/>
        </p:nvCxnSpPr>
        <p:spPr>
          <a:xfrm flipV="1">
            <a:off x="1993272" y="2901518"/>
            <a:ext cx="873917" cy="24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AA77C55-BC24-4400-9052-F896AE844E19}"/>
              </a:ext>
            </a:extLst>
          </p:cNvPr>
          <p:cNvCxnSpPr>
            <a:cxnSpLocks/>
          </p:cNvCxnSpPr>
          <p:nvPr/>
        </p:nvCxnSpPr>
        <p:spPr>
          <a:xfrm>
            <a:off x="4418785" y="934350"/>
            <a:ext cx="7982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F2A2E2C-7476-487B-8CF9-5A22DE788E1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526041" y="2568791"/>
            <a:ext cx="117921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C96D074-FED9-4D59-8E5B-F7096DA66CE6}"/>
              </a:ext>
            </a:extLst>
          </p:cNvPr>
          <p:cNvGrpSpPr/>
          <p:nvPr/>
        </p:nvGrpSpPr>
        <p:grpSpPr>
          <a:xfrm rot="20520000">
            <a:off x="3171678" y="2357604"/>
            <a:ext cx="606535" cy="1060718"/>
            <a:chOff x="6334136" y="4751389"/>
            <a:chExt cx="606535" cy="106071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AA1A504-C9D2-4F42-8214-0900EBC4DCAB}"/>
                </a:ext>
              </a:extLst>
            </p:cNvPr>
            <p:cNvGrpSpPr/>
            <p:nvPr/>
          </p:nvGrpSpPr>
          <p:grpSpPr>
            <a:xfrm rot="21176626">
              <a:off x="6334136" y="4751389"/>
              <a:ext cx="606535" cy="1037548"/>
              <a:chOff x="8185833" y="2773092"/>
              <a:chExt cx="1238250" cy="2134379"/>
            </a:xfrm>
            <a:solidFill>
              <a:srgbClr val="00B050"/>
            </a:solidFill>
          </p:grpSpPr>
          <p:sp>
            <p:nvSpPr>
              <p:cNvPr id="80" name="Block Arc 79">
                <a:extLst>
                  <a:ext uri="{FF2B5EF4-FFF2-40B4-BE49-F238E27FC236}">
                    <a16:creationId xmlns:a16="http://schemas.microsoft.com/office/drawing/2014/main" id="{4A48BD39-9565-46B2-995B-A57C1B77D282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9CE40BA-BC0A-405D-ABB9-29CFF1495F70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79A43A-53F8-40DF-BDEF-41BE2BEE7936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>
              <a:off x="6633678" y="5262251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B244DF-ABE0-40E2-B267-C7E1AA12BF49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70B3147-392E-4542-8EE1-B3E5E095A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AF5F3B-DE33-4B51-8A39-14ADE1A58637}"/>
              </a:ext>
            </a:extLst>
          </p:cNvPr>
          <p:cNvGrpSpPr/>
          <p:nvPr/>
        </p:nvGrpSpPr>
        <p:grpSpPr>
          <a:xfrm>
            <a:off x="4062417" y="546601"/>
            <a:ext cx="606535" cy="1060718"/>
            <a:chOff x="6334136" y="4751389"/>
            <a:chExt cx="606535" cy="106071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C9FDEAB-EE5C-4744-91D5-71D26830DE7A}"/>
                </a:ext>
              </a:extLst>
            </p:cNvPr>
            <p:cNvGrpSpPr/>
            <p:nvPr/>
          </p:nvGrpSpPr>
          <p:grpSpPr>
            <a:xfrm rot="21176626">
              <a:off x="6334136" y="4751389"/>
              <a:ext cx="606535" cy="1037548"/>
              <a:chOff x="8185833" y="2773092"/>
              <a:chExt cx="1238250" cy="2134379"/>
            </a:xfrm>
            <a:solidFill>
              <a:srgbClr val="00B050"/>
            </a:solidFill>
          </p:grpSpPr>
          <p:sp>
            <p:nvSpPr>
              <p:cNvPr id="87" name="Block Arc 86">
                <a:extLst>
                  <a:ext uri="{FF2B5EF4-FFF2-40B4-BE49-F238E27FC236}">
                    <a16:creationId xmlns:a16="http://schemas.microsoft.com/office/drawing/2014/main" id="{D58E8E15-57A3-4C6B-B538-CAA75C06CD4B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2AC1FF2-9285-46D8-825C-5EB6091ED3F5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E6D66-EAAA-4FB2-93CC-DDD957B74FEE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>
              <a:off x="6633678" y="5262251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842D500-55DF-4A5F-85C4-DB8A3B718C8E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38F5C3-4DD7-460E-B92C-1C6819E97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C28B82-36F9-467F-A75A-28865CD80319}"/>
              </a:ext>
            </a:extLst>
          </p:cNvPr>
          <p:cNvGrpSpPr/>
          <p:nvPr/>
        </p:nvGrpSpPr>
        <p:grpSpPr>
          <a:xfrm rot="20215544">
            <a:off x="5693670" y="2514373"/>
            <a:ext cx="606535" cy="1060719"/>
            <a:chOff x="6334137" y="4751388"/>
            <a:chExt cx="606535" cy="106071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16FA5E0-DE26-466D-B426-B8A45C3754DA}"/>
                </a:ext>
              </a:extLst>
            </p:cNvPr>
            <p:cNvGrpSpPr/>
            <p:nvPr/>
          </p:nvGrpSpPr>
          <p:grpSpPr>
            <a:xfrm rot="21176626">
              <a:off x="6334137" y="4751388"/>
              <a:ext cx="606535" cy="1037548"/>
              <a:chOff x="8185835" y="2773091"/>
              <a:chExt cx="1238250" cy="2134380"/>
            </a:xfrm>
            <a:solidFill>
              <a:srgbClr val="00B050"/>
            </a:solidFill>
          </p:grpSpPr>
          <p:sp>
            <p:nvSpPr>
              <p:cNvPr id="94" name="Block Arc 93">
                <a:extLst>
                  <a:ext uri="{FF2B5EF4-FFF2-40B4-BE49-F238E27FC236}">
                    <a16:creationId xmlns:a16="http://schemas.microsoft.com/office/drawing/2014/main" id="{CEED2BF8-D197-4BB0-AE16-B54E6D32C93A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>
                  <a:gd name="adj1" fmla="val 10800000"/>
                  <a:gd name="adj2" fmla="val 18023836"/>
                  <a:gd name="adj3" fmla="val 29097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C970B15-A56D-4915-885A-1CFA1B0BA09E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412878D-3D4C-40BB-B5FD-F4FAFF52497E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>
              <a:off x="6632358" y="5250374"/>
              <a:ext cx="66400" cy="5408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ABEB87E-8E09-4376-AE02-7F3BE58D06AF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3CB06D1-E293-403D-9E64-5B361F6A7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8C7A4-DD2B-4A5A-B492-5EBAD8CFC807}"/>
              </a:ext>
            </a:extLst>
          </p:cNvPr>
          <p:cNvGrpSpPr/>
          <p:nvPr/>
        </p:nvGrpSpPr>
        <p:grpSpPr>
          <a:xfrm>
            <a:off x="7185244" y="749684"/>
            <a:ext cx="1105214" cy="789383"/>
            <a:chOff x="7641358" y="745318"/>
            <a:chExt cx="1105214" cy="78938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F64CBBC-EDFA-4BC6-A355-03844FCB0C6D}"/>
                </a:ext>
              </a:extLst>
            </p:cNvPr>
            <p:cNvGrpSpPr/>
            <p:nvPr/>
          </p:nvGrpSpPr>
          <p:grpSpPr>
            <a:xfrm>
              <a:off x="7641358" y="1045118"/>
              <a:ext cx="1105214" cy="489583"/>
              <a:chOff x="10687050" y="2969113"/>
              <a:chExt cx="1571993" cy="69635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DAE81C0-226F-4869-BF2F-2F8F3DD3ECE5}"/>
                  </a:ext>
                </a:extLst>
              </p:cNvPr>
              <p:cNvSpPr/>
              <p:nvPr/>
            </p:nvSpPr>
            <p:spPr>
              <a:xfrm>
                <a:off x="10687050" y="3015854"/>
                <a:ext cx="674091" cy="488887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064AA7-71A5-4029-AF0C-24729C23E200}"/>
                  </a:ext>
                </a:extLst>
              </p:cNvPr>
              <p:cNvSpPr/>
              <p:nvPr/>
            </p:nvSpPr>
            <p:spPr>
              <a:xfrm>
                <a:off x="11195902" y="2969113"/>
                <a:ext cx="674091" cy="488887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6E99694-C54C-4263-B27E-ACBAE8160B79}"/>
                  </a:ext>
                </a:extLst>
              </p:cNvPr>
              <p:cNvSpPr/>
              <p:nvPr/>
            </p:nvSpPr>
            <p:spPr>
              <a:xfrm>
                <a:off x="11584952" y="3176580"/>
                <a:ext cx="674091" cy="488888"/>
              </a:xfrm>
              <a:custGeom>
                <a:avLst/>
                <a:gdLst>
                  <a:gd name="connsiteX0" fmla="*/ 0 w 1924050"/>
                  <a:gd name="connsiteY0" fmla="*/ 1153718 h 1362809"/>
                  <a:gd name="connsiteX1" fmla="*/ 1276350 w 1924050"/>
                  <a:gd name="connsiteY1" fmla="*/ 1287068 h 1362809"/>
                  <a:gd name="connsiteX2" fmla="*/ 914400 w 1924050"/>
                  <a:gd name="connsiteY2" fmla="*/ 125018 h 1362809"/>
                  <a:gd name="connsiteX3" fmla="*/ 1924050 w 1924050"/>
                  <a:gd name="connsiteY3" fmla="*/ 86918 h 136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4050" h="1362809">
                    <a:moveTo>
                      <a:pt x="0" y="1153718"/>
                    </a:moveTo>
                    <a:cubicBezTo>
                      <a:pt x="561975" y="1306118"/>
                      <a:pt x="1123950" y="1458518"/>
                      <a:pt x="1276350" y="1287068"/>
                    </a:cubicBezTo>
                    <a:cubicBezTo>
                      <a:pt x="1428750" y="1115618"/>
                      <a:pt x="806450" y="325043"/>
                      <a:pt x="914400" y="125018"/>
                    </a:cubicBezTo>
                    <a:cubicBezTo>
                      <a:pt x="1022350" y="-75007"/>
                      <a:pt x="1473200" y="5955"/>
                      <a:pt x="1924050" y="86918"/>
                    </a:cubicBezTo>
                  </a:path>
                </a:pathLst>
              </a:custGeom>
              <a:ln w="57150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9B9A86-399C-4FB5-94F2-483FCF8DF2B9}"/>
                </a:ext>
              </a:extLst>
            </p:cNvPr>
            <p:cNvSpPr txBox="1"/>
            <p:nvPr/>
          </p:nvSpPr>
          <p:spPr>
            <a:xfrm>
              <a:off x="7670264" y="745318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CpG DNA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D8C016C-161F-4601-B19D-051709F8143B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AD5641-0D0D-4452-99E7-60BA51ABB0EC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6FBE547-1A5C-4A5B-85C6-50A136E71D39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128" name="Arrow: Pentagon 127">
                  <a:extLst>
                    <a:ext uri="{FF2B5EF4-FFF2-40B4-BE49-F238E27FC236}">
                      <a16:creationId xmlns:a16="http://schemas.microsoft.com/office/drawing/2014/main" id="{2DB7660C-CA3D-452E-A504-1D59F01BDACC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129" name="Arrow: Chevron 128">
                  <a:extLst>
                    <a:ext uri="{FF2B5EF4-FFF2-40B4-BE49-F238E27FC236}">
                      <a16:creationId xmlns:a16="http://schemas.microsoft.com/office/drawing/2014/main" id="{07D9814D-0C55-47A6-8A77-3F8EBCC7FEB4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Arrow: Chevron 129">
                  <a:extLst>
                    <a:ext uri="{FF2B5EF4-FFF2-40B4-BE49-F238E27FC236}">
                      <a16:creationId xmlns:a16="http://schemas.microsoft.com/office/drawing/2014/main" id="{B894B010-9952-4760-B847-73DD35A1279E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Arrow: Chevron 126">
                <a:extLst>
                  <a:ext uri="{FF2B5EF4-FFF2-40B4-BE49-F238E27FC236}">
                    <a16:creationId xmlns:a16="http://schemas.microsoft.com/office/drawing/2014/main" id="{C806E60F-0C84-420D-8420-EA8A4998B48B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4771A6D-B600-49E6-9F28-2A516B9B7556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24" name="Arrow: Pentagon 123">
                <a:extLst>
                  <a:ext uri="{FF2B5EF4-FFF2-40B4-BE49-F238E27FC236}">
                    <a16:creationId xmlns:a16="http://schemas.microsoft.com/office/drawing/2014/main" id="{A24999A8-9077-4CE5-9594-A61D080F986B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Arrow: Chevron 124">
                <a:extLst>
                  <a:ext uri="{FF2B5EF4-FFF2-40B4-BE49-F238E27FC236}">
                    <a16:creationId xmlns:a16="http://schemas.microsoft.com/office/drawing/2014/main" id="{31C0E89E-63AF-49D2-97F6-C97000B3D0E9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sp>
        <p:nvSpPr>
          <p:cNvPr id="131" name="TextBox 2">
            <a:extLst>
              <a:ext uri="{FF2B5EF4-FFF2-40B4-BE49-F238E27FC236}">
                <a16:creationId xmlns:a16="http://schemas.microsoft.com/office/drawing/2014/main" id="{C534159F-63FD-4C4D-8AB0-E350CEAA0B62}"/>
              </a:ext>
            </a:extLst>
          </p:cNvPr>
          <p:cNvSpPr txBox="1"/>
          <p:nvPr/>
        </p:nvSpPr>
        <p:spPr>
          <a:xfrm flipH="1">
            <a:off x="341625" y="223705"/>
            <a:ext cx="309480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 trafficking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7DC890-3E0C-4DC5-BB03-344A7659E098}"/>
              </a:ext>
            </a:extLst>
          </p:cNvPr>
          <p:cNvGrpSpPr/>
          <p:nvPr/>
        </p:nvGrpSpPr>
        <p:grpSpPr>
          <a:xfrm rot="20888627">
            <a:off x="2926057" y="3869912"/>
            <a:ext cx="2145994" cy="1687712"/>
            <a:chOff x="9304086" y="2172502"/>
            <a:chExt cx="3728791" cy="2932500"/>
          </a:xfrm>
          <a:solidFill>
            <a:schemeClr val="accent4"/>
          </a:solidFill>
        </p:grpSpPr>
        <p:sp>
          <p:nvSpPr>
            <p:cNvPr id="2" name="Block Arc 1">
              <a:extLst>
                <a:ext uri="{FF2B5EF4-FFF2-40B4-BE49-F238E27FC236}">
                  <a16:creationId xmlns:a16="http://schemas.microsoft.com/office/drawing/2014/main" id="{CBFBF83B-2F59-42E9-A2F5-5DFFF3209309}"/>
                </a:ext>
              </a:extLst>
            </p:cNvPr>
            <p:cNvSpPr/>
            <p:nvPr/>
          </p:nvSpPr>
          <p:spPr>
            <a:xfrm rot="10553860">
              <a:off x="9867170" y="2172502"/>
              <a:ext cx="1867294" cy="1378890"/>
            </a:xfrm>
            <a:prstGeom prst="blockArc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FD520B-094F-4227-BAE3-BF3110DDB4DE}"/>
                </a:ext>
              </a:extLst>
            </p:cNvPr>
            <p:cNvGrpSpPr/>
            <p:nvPr/>
          </p:nvGrpSpPr>
          <p:grpSpPr>
            <a:xfrm>
              <a:off x="10425706" y="2544116"/>
              <a:ext cx="2607171" cy="1942582"/>
              <a:chOff x="10201508" y="2683078"/>
              <a:chExt cx="2607171" cy="1942582"/>
            </a:xfrm>
            <a:grpFill/>
          </p:grpSpPr>
          <p:sp>
            <p:nvSpPr>
              <p:cNvPr id="96" name="Block Arc 95">
                <a:extLst>
                  <a:ext uri="{FF2B5EF4-FFF2-40B4-BE49-F238E27FC236}">
                    <a16:creationId xmlns:a16="http://schemas.microsoft.com/office/drawing/2014/main" id="{02E3025F-27BF-4A06-84AB-217BA8E3C02B}"/>
                  </a:ext>
                </a:extLst>
              </p:cNvPr>
              <p:cNvSpPr/>
              <p:nvPr/>
            </p:nvSpPr>
            <p:spPr>
              <a:xfrm rot="8759051">
                <a:off x="10201508" y="2683078"/>
                <a:ext cx="1938915" cy="1431309"/>
              </a:xfrm>
              <a:prstGeom prst="blockArc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Block Arc 97">
                <a:extLst>
                  <a:ext uri="{FF2B5EF4-FFF2-40B4-BE49-F238E27FC236}">
                    <a16:creationId xmlns:a16="http://schemas.microsoft.com/office/drawing/2014/main" id="{A3CBDC8E-4524-4CA9-A01C-CEC965A93214}"/>
                  </a:ext>
                </a:extLst>
              </p:cNvPr>
              <p:cNvSpPr/>
              <p:nvPr/>
            </p:nvSpPr>
            <p:spPr>
              <a:xfrm rot="8759051">
                <a:off x="10290345" y="3093035"/>
                <a:ext cx="2367345" cy="1532625"/>
              </a:xfrm>
              <a:prstGeom prst="blockArc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Block Arc 98">
                <a:extLst>
                  <a:ext uri="{FF2B5EF4-FFF2-40B4-BE49-F238E27FC236}">
                    <a16:creationId xmlns:a16="http://schemas.microsoft.com/office/drawing/2014/main" id="{44A79E2C-9A80-4E5A-895E-6FC5242B5BB0}"/>
                  </a:ext>
                </a:extLst>
              </p:cNvPr>
              <p:cNvSpPr/>
              <p:nvPr/>
            </p:nvSpPr>
            <p:spPr>
              <a:xfrm rot="13871220">
                <a:off x="11534087" y="2983784"/>
                <a:ext cx="920382" cy="1628802"/>
              </a:xfrm>
              <a:prstGeom prst="blockArc">
                <a:avLst>
                  <a:gd name="adj1" fmla="val 10800000"/>
                  <a:gd name="adj2" fmla="val 20072791"/>
                  <a:gd name="adj3" fmla="val 33309"/>
                </a:avLst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7A74065-1187-4334-8DC4-372285C5F663}"/>
                </a:ext>
              </a:extLst>
            </p:cNvPr>
            <p:cNvGrpSpPr/>
            <p:nvPr/>
          </p:nvGrpSpPr>
          <p:grpSpPr>
            <a:xfrm rot="3498294">
              <a:off x="8971791" y="2830126"/>
              <a:ext cx="2607171" cy="1942582"/>
              <a:chOff x="10201508" y="2683078"/>
              <a:chExt cx="2607171" cy="1942582"/>
            </a:xfrm>
            <a:grpFill/>
          </p:grpSpPr>
          <p:sp>
            <p:nvSpPr>
              <p:cNvPr id="102" name="Block Arc 101">
                <a:extLst>
                  <a:ext uri="{FF2B5EF4-FFF2-40B4-BE49-F238E27FC236}">
                    <a16:creationId xmlns:a16="http://schemas.microsoft.com/office/drawing/2014/main" id="{63A33F7B-953E-4E41-A6A5-B401E70A4C4C}"/>
                  </a:ext>
                </a:extLst>
              </p:cNvPr>
              <p:cNvSpPr/>
              <p:nvPr/>
            </p:nvSpPr>
            <p:spPr>
              <a:xfrm rot="8759051">
                <a:off x="10201508" y="2683078"/>
                <a:ext cx="1938915" cy="1431309"/>
              </a:xfrm>
              <a:prstGeom prst="blockArc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Block Arc 102">
                <a:extLst>
                  <a:ext uri="{FF2B5EF4-FFF2-40B4-BE49-F238E27FC236}">
                    <a16:creationId xmlns:a16="http://schemas.microsoft.com/office/drawing/2014/main" id="{2415673A-C0B8-4240-A4E1-1806D2927EA8}"/>
                  </a:ext>
                </a:extLst>
              </p:cNvPr>
              <p:cNvSpPr/>
              <p:nvPr/>
            </p:nvSpPr>
            <p:spPr>
              <a:xfrm rot="8759051">
                <a:off x="10290345" y="3093035"/>
                <a:ext cx="2367345" cy="1532625"/>
              </a:xfrm>
              <a:prstGeom prst="blockArc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Block Arc 103">
                <a:extLst>
                  <a:ext uri="{FF2B5EF4-FFF2-40B4-BE49-F238E27FC236}">
                    <a16:creationId xmlns:a16="http://schemas.microsoft.com/office/drawing/2014/main" id="{B6522F86-C819-4602-923E-BF0882DF584A}"/>
                  </a:ext>
                </a:extLst>
              </p:cNvPr>
              <p:cNvSpPr/>
              <p:nvPr/>
            </p:nvSpPr>
            <p:spPr>
              <a:xfrm rot="13871220">
                <a:off x="11534087" y="2983784"/>
                <a:ext cx="920382" cy="1628802"/>
              </a:xfrm>
              <a:prstGeom prst="blockArc">
                <a:avLst>
                  <a:gd name="adj1" fmla="val 10800000"/>
                  <a:gd name="adj2" fmla="val 20072791"/>
                  <a:gd name="adj3" fmla="val 33309"/>
                </a:avLst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A0DA8C-C69D-4540-ABC6-EFEFDAC1B4AC}"/>
              </a:ext>
            </a:extLst>
          </p:cNvPr>
          <p:cNvGrpSpPr/>
          <p:nvPr/>
        </p:nvGrpSpPr>
        <p:grpSpPr>
          <a:xfrm rot="20059103">
            <a:off x="4103374" y="3728993"/>
            <a:ext cx="606535" cy="1060718"/>
            <a:chOff x="6334136" y="4751389"/>
            <a:chExt cx="606535" cy="10607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666928A-E694-4B57-99CE-930F7D2D2DB5}"/>
                </a:ext>
              </a:extLst>
            </p:cNvPr>
            <p:cNvGrpSpPr/>
            <p:nvPr/>
          </p:nvGrpSpPr>
          <p:grpSpPr>
            <a:xfrm rot="21176626">
              <a:off x="6334136" y="4751389"/>
              <a:ext cx="606535" cy="1037548"/>
              <a:chOff x="8185833" y="2773092"/>
              <a:chExt cx="1238250" cy="2134379"/>
            </a:xfrm>
            <a:solidFill>
              <a:srgbClr val="00B050"/>
            </a:solidFill>
          </p:grpSpPr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006FF531-405D-4F33-A03C-3E72F9332F6F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93F1B05-1ABF-437F-8188-BF92BB7D5928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DD09C8A-9AC2-4949-A52E-EE9EC2E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A9D588E-C737-4C35-AFE8-100682E9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8CBC44-7FE2-4B5D-83C9-BA5EB4EC9F4D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>
              <a:off x="6633678" y="5262251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0922F-A73F-4106-9B6D-C7F91147A74C}"/>
              </a:ext>
            </a:extLst>
          </p:cNvPr>
          <p:cNvGrpSpPr/>
          <p:nvPr/>
        </p:nvGrpSpPr>
        <p:grpSpPr>
          <a:xfrm rot="19915096">
            <a:off x="4751517" y="5138797"/>
            <a:ext cx="2150930" cy="1006212"/>
            <a:chOff x="9579880" y="3490007"/>
            <a:chExt cx="4018622" cy="1879924"/>
          </a:xfrm>
        </p:grpSpPr>
        <p:sp>
          <p:nvSpPr>
            <p:cNvPr id="10" name="Wave 9">
              <a:extLst>
                <a:ext uri="{FF2B5EF4-FFF2-40B4-BE49-F238E27FC236}">
                  <a16:creationId xmlns:a16="http://schemas.microsoft.com/office/drawing/2014/main" id="{F2D3A5F2-6CDD-42E0-9E89-0899E91A3955}"/>
                </a:ext>
              </a:extLst>
            </p:cNvPr>
            <p:cNvSpPr/>
            <p:nvPr/>
          </p:nvSpPr>
          <p:spPr>
            <a:xfrm>
              <a:off x="10213317" y="3490007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Wave 104">
              <a:extLst>
                <a:ext uri="{FF2B5EF4-FFF2-40B4-BE49-F238E27FC236}">
                  <a16:creationId xmlns:a16="http://schemas.microsoft.com/office/drawing/2014/main" id="{F6FCB531-906C-4735-A9ED-C5A9EE991DD9}"/>
                </a:ext>
              </a:extLst>
            </p:cNvPr>
            <p:cNvSpPr/>
            <p:nvPr/>
          </p:nvSpPr>
          <p:spPr>
            <a:xfrm>
              <a:off x="10770158" y="4116377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Wave 105">
              <a:extLst>
                <a:ext uri="{FF2B5EF4-FFF2-40B4-BE49-F238E27FC236}">
                  <a16:creationId xmlns:a16="http://schemas.microsoft.com/office/drawing/2014/main" id="{1A36BB1B-2A2B-40E7-ADEC-F8F22EE1F952}"/>
                </a:ext>
              </a:extLst>
            </p:cNvPr>
            <p:cNvSpPr/>
            <p:nvPr/>
          </p:nvSpPr>
          <p:spPr>
            <a:xfrm>
              <a:off x="9579880" y="4021452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Wave 106">
              <a:extLst>
                <a:ext uri="{FF2B5EF4-FFF2-40B4-BE49-F238E27FC236}">
                  <a16:creationId xmlns:a16="http://schemas.microsoft.com/office/drawing/2014/main" id="{FC50729B-8A07-465F-9533-A578F6C1E1A3}"/>
                </a:ext>
              </a:extLst>
            </p:cNvPr>
            <p:cNvSpPr/>
            <p:nvPr/>
          </p:nvSpPr>
          <p:spPr>
            <a:xfrm>
              <a:off x="10161722" y="4640386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Wave 107">
              <a:extLst>
                <a:ext uri="{FF2B5EF4-FFF2-40B4-BE49-F238E27FC236}">
                  <a16:creationId xmlns:a16="http://schemas.microsoft.com/office/drawing/2014/main" id="{4A61EBD8-4FD0-49E4-8AF4-CB89F371BC1A}"/>
                </a:ext>
              </a:extLst>
            </p:cNvPr>
            <p:cNvSpPr/>
            <p:nvPr/>
          </p:nvSpPr>
          <p:spPr>
            <a:xfrm>
              <a:off x="11635159" y="3490007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Wave 108">
              <a:extLst>
                <a:ext uri="{FF2B5EF4-FFF2-40B4-BE49-F238E27FC236}">
                  <a16:creationId xmlns:a16="http://schemas.microsoft.com/office/drawing/2014/main" id="{04FA58FB-B5AC-416A-83BF-B10952DB2CAC}"/>
                </a:ext>
              </a:extLst>
            </p:cNvPr>
            <p:cNvSpPr/>
            <p:nvPr/>
          </p:nvSpPr>
          <p:spPr>
            <a:xfrm>
              <a:off x="12176660" y="4146908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Wave 109">
              <a:extLst>
                <a:ext uri="{FF2B5EF4-FFF2-40B4-BE49-F238E27FC236}">
                  <a16:creationId xmlns:a16="http://schemas.microsoft.com/office/drawing/2014/main" id="{47860112-58F7-4E5E-A700-77B9F11C52E9}"/>
                </a:ext>
              </a:extLst>
            </p:cNvPr>
            <p:cNvSpPr/>
            <p:nvPr/>
          </p:nvSpPr>
          <p:spPr>
            <a:xfrm>
              <a:off x="11563532" y="4653879"/>
              <a:ext cx="1421842" cy="716052"/>
            </a:xfrm>
            <a:prstGeom prst="wav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457785-7041-4566-A975-799906797408}"/>
              </a:ext>
            </a:extLst>
          </p:cNvPr>
          <p:cNvGrpSpPr/>
          <p:nvPr/>
        </p:nvGrpSpPr>
        <p:grpSpPr>
          <a:xfrm rot="21418504">
            <a:off x="5817250" y="4624654"/>
            <a:ext cx="606535" cy="1060718"/>
            <a:chOff x="6334136" y="4751389"/>
            <a:chExt cx="606535" cy="1060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5469F4-E524-45E8-83F6-10D6BFA2C0B2}"/>
                </a:ext>
              </a:extLst>
            </p:cNvPr>
            <p:cNvGrpSpPr/>
            <p:nvPr/>
          </p:nvGrpSpPr>
          <p:grpSpPr>
            <a:xfrm rot="21176626">
              <a:off x="6334136" y="4751389"/>
              <a:ext cx="606535" cy="1037548"/>
              <a:chOff x="8185833" y="2773092"/>
              <a:chExt cx="1238250" cy="2134379"/>
            </a:xfrm>
            <a:solidFill>
              <a:srgbClr val="00B050"/>
            </a:solidFill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39365449-66F6-4A1B-B773-E518A9C7E523}"/>
                  </a:ext>
                </a:extLst>
              </p:cNvPr>
              <p:cNvSpPr/>
              <p:nvPr/>
            </p:nvSpPr>
            <p:spPr>
              <a:xfrm rot="16242842">
                <a:off x="8204883" y="2754042"/>
                <a:ext cx="1200150" cy="1238250"/>
              </a:xfrm>
              <a:prstGeom prst="blockArc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D852C4-B8C0-4FAD-AAAC-8CA6A35E7145}"/>
                  </a:ext>
                </a:extLst>
              </p:cNvPr>
              <p:cNvSpPr/>
              <p:nvPr/>
            </p:nvSpPr>
            <p:spPr>
              <a:xfrm rot="21573388">
                <a:off x="8412866" y="3842520"/>
                <a:ext cx="363408" cy="1064951"/>
              </a:xfrm>
              <a:prstGeom prst="rect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30A0EB6-EDC9-4055-9D72-EE0CB233C9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3356" y="5283157"/>
              <a:ext cx="65080" cy="528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2E5322-0E35-4BE4-8C5D-18BA22682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436" y="5791201"/>
              <a:ext cx="188727" cy="209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003BCD-4C05-43CC-8D4D-9DF9DCF396AB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>
              <a:off x="6633678" y="5262251"/>
              <a:ext cx="58150" cy="525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F2327D-1ACB-4A2C-A229-A807CBE61736}"/>
              </a:ext>
            </a:extLst>
          </p:cNvPr>
          <p:cNvSpPr/>
          <p:nvPr/>
        </p:nvSpPr>
        <p:spPr>
          <a:xfrm>
            <a:off x="3568136" y="488929"/>
            <a:ext cx="3277662" cy="1132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1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15743 0.2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10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7382765-53AB-470E-882E-E10E8918C872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74965-D766-4DDA-AEAB-BFE67F9CC3CE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B12FE68-518A-4DFE-945F-B325F48C1701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53" name="Arrow: Pentagon 52">
                  <a:extLst>
                    <a:ext uri="{FF2B5EF4-FFF2-40B4-BE49-F238E27FC236}">
                      <a16:creationId xmlns:a16="http://schemas.microsoft.com/office/drawing/2014/main" id="{E6017984-EA75-401B-BADD-5F25FF039968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54" name="Arrow: Chevron 53">
                  <a:extLst>
                    <a:ext uri="{FF2B5EF4-FFF2-40B4-BE49-F238E27FC236}">
                      <a16:creationId xmlns:a16="http://schemas.microsoft.com/office/drawing/2014/main" id="{66125305-A05E-4569-A023-32333B02633E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Arrow: Chevron 54">
                  <a:extLst>
                    <a:ext uri="{FF2B5EF4-FFF2-40B4-BE49-F238E27FC236}">
                      <a16:creationId xmlns:a16="http://schemas.microsoft.com/office/drawing/2014/main" id="{5AB26469-60A5-44A7-83D7-BAB05723A78A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Arrow: Chevron 51">
                <a:extLst>
                  <a:ext uri="{FF2B5EF4-FFF2-40B4-BE49-F238E27FC236}">
                    <a16:creationId xmlns:a16="http://schemas.microsoft.com/office/drawing/2014/main" id="{8DB9C3E4-A6A8-460D-B50A-956025F81429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CAFFEA3-A70B-4B10-A51D-0C369CDA75A2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FA08B042-080D-4AEB-A7CE-AAFBDE851951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Arrow: Chevron 48">
                <a:extLst>
                  <a:ext uri="{FF2B5EF4-FFF2-40B4-BE49-F238E27FC236}">
                    <a16:creationId xmlns:a16="http://schemas.microsoft.com/office/drawing/2014/main" id="{EB5998B8-786B-44FA-93B6-140AA7E9F7C1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1095F-2DAA-4FB1-9513-8CD40C7602B0}"/>
              </a:ext>
            </a:extLst>
          </p:cNvPr>
          <p:cNvGrpSpPr/>
          <p:nvPr/>
        </p:nvGrpSpPr>
        <p:grpSpPr>
          <a:xfrm>
            <a:off x="316803" y="1603198"/>
            <a:ext cx="8267717" cy="4811236"/>
            <a:chOff x="950215" y="1481618"/>
            <a:chExt cx="8267717" cy="481123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34524B-0BB9-41B2-B4B4-845E6007A421}"/>
                </a:ext>
              </a:extLst>
            </p:cNvPr>
            <p:cNvCxnSpPr/>
            <p:nvPr/>
          </p:nvCxnSpPr>
          <p:spPr>
            <a:xfrm flipH="1">
              <a:off x="7951107" y="5483087"/>
              <a:ext cx="126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B9E3F60-CB26-49F3-BDB3-53694AE59AB6}"/>
                </a:ext>
              </a:extLst>
            </p:cNvPr>
            <p:cNvGrpSpPr/>
            <p:nvPr/>
          </p:nvGrpSpPr>
          <p:grpSpPr>
            <a:xfrm>
              <a:off x="1608196" y="1704669"/>
              <a:ext cx="4695938" cy="3778414"/>
              <a:chOff x="1248275" y="1679939"/>
              <a:chExt cx="4695938" cy="377841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EDCE058-3C4A-4CAA-85BE-4377BD148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52" r="47374" b="15724"/>
              <a:stretch/>
            </p:blipFill>
            <p:spPr>
              <a:xfrm>
                <a:off x="1248275" y="1679939"/>
                <a:ext cx="4695938" cy="3778414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F08F8-6CF6-4A86-BB83-BC35AF2CF0E6}"/>
                  </a:ext>
                </a:extLst>
              </p:cNvPr>
              <p:cNvCxnSpPr/>
              <p:nvPr/>
            </p:nvCxnSpPr>
            <p:spPr>
              <a:xfrm flipH="1">
                <a:off x="3086100" y="5381625"/>
                <a:ext cx="1266825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594498-A623-4FCA-B271-DDC19BF91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7" t="23868" r="63889" b="45275"/>
            <a:stretch/>
          </p:blipFill>
          <p:spPr>
            <a:xfrm>
              <a:off x="950215" y="1481618"/>
              <a:ext cx="710142" cy="460671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6593660-3567-42A5-8FC9-05E0DA245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7" t="49193" r="46958" b="45275"/>
            <a:stretch/>
          </p:blipFill>
          <p:spPr>
            <a:xfrm>
              <a:off x="1150475" y="5466906"/>
              <a:ext cx="5205820" cy="82594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1AB840-4740-47DE-854F-013132880878}"/>
              </a:ext>
            </a:extLst>
          </p:cNvPr>
          <p:cNvGrpSpPr/>
          <p:nvPr/>
        </p:nvGrpSpPr>
        <p:grpSpPr>
          <a:xfrm>
            <a:off x="5923143" y="1584000"/>
            <a:ext cx="8267717" cy="4793465"/>
            <a:chOff x="950215" y="1481618"/>
            <a:chExt cx="8267717" cy="479346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238DB0-0391-43F7-BFBF-93C8E640B084}"/>
                </a:ext>
              </a:extLst>
            </p:cNvPr>
            <p:cNvCxnSpPr/>
            <p:nvPr/>
          </p:nvCxnSpPr>
          <p:spPr>
            <a:xfrm flipH="1">
              <a:off x="7951107" y="5483087"/>
              <a:ext cx="126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DB4207-2CD6-4944-8414-63E1E53CF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13" t="874" r="-235" b="14850"/>
            <a:stretch/>
          </p:blipFill>
          <p:spPr>
            <a:xfrm>
              <a:off x="1696385" y="1704669"/>
              <a:ext cx="4710591" cy="377841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4018E5C-1367-4FED-8D48-4D32D9796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37" t="23868" r="63889" b="45275"/>
            <a:stretch/>
          </p:blipFill>
          <p:spPr>
            <a:xfrm>
              <a:off x="950215" y="1481618"/>
              <a:ext cx="710142" cy="460671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6E9CFF2-9C74-4523-BDC9-629C0EABF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90" t="49004" r="28938" b="45691"/>
            <a:stretch/>
          </p:blipFill>
          <p:spPr>
            <a:xfrm>
              <a:off x="1860616" y="5483083"/>
              <a:ext cx="4798781" cy="792000"/>
            </a:xfrm>
            <a:prstGeom prst="rect">
              <a:avLst/>
            </a:prstGeom>
          </p:spPr>
        </p:pic>
      </p:grpSp>
      <p:sp>
        <p:nvSpPr>
          <p:cNvPr id="60" name="TextBox 2">
            <a:extLst>
              <a:ext uri="{FF2B5EF4-FFF2-40B4-BE49-F238E27FC236}">
                <a16:creationId xmlns:a16="http://schemas.microsoft.com/office/drawing/2014/main" id="{1DA1E5B0-8913-4AE7-BDF6-E73755C0EFE2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Surface TLR9 strongly correlates with CD38 and CD49d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C2DFDC-BE59-4692-8544-2FC2BC2F908D}"/>
              </a:ext>
            </a:extLst>
          </p:cNvPr>
          <p:cNvSpPr/>
          <p:nvPr/>
        </p:nvSpPr>
        <p:spPr>
          <a:xfrm>
            <a:off x="7443537" y="3144252"/>
            <a:ext cx="3233628" cy="131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D4921B-2982-4435-B2F5-5879B9E01DBB}"/>
              </a:ext>
            </a:extLst>
          </p:cNvPr>
          <p:cNvSpPr/>
          <p:nvPr/>
        </p:nvSpPr>
        <p:spPr>
          <a:xfrm>
            <a:off x="1514835" y="3144252"/>
            <a:ext cx="3233628" cy="131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86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DD6BCE-8AF7-4C85-9648-497DA6257BAE}"/>
              </a:ext>
            </a:extLst>
          </p:cNvPr>
          <p:cNvSpPr txBox="1"/>
          <p:nvPr/>
        </p:nvSpPr>
        <p:spPr>
          <a:xfrm>
            <a:off x="1987391" y="7177322"/>
            <a:ext cx="757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….surface TLR9 = looks like a good marker of overall TLR9 expression/activation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12FAAE-302D-4DE9-85F7-1A43C541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16" t="31570" r="25132" b="21145"/>
          <a:stretch/>
        </p:blipFill>
        <p:spPr>
          <a:xfrm>
            <a:off x="2161283" y="1937685"/>
            <a:ext cx="6823570" cy="470535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1476C3A-ECE2-4D64-A2FD-56FCD0442778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C4CE37-2E63-4C85-8855-85C39F4A455C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BA6320-598F-4F5B-A86C-16F288002301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42" name="Arrow: Pentagon 41">
                  <a:extLst>
                    <a:ext uri="{FF2B5EF4-FFF2-40B4-BE49-F238E27FC236}">
                      <a16:creationId xmlns:a16="http://schemas.microsoft.com/office/drawing/2014/main" id="{70AA9328-0984-4B2E-8171-2E0B15AAFCC7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43" name="Arrow: Chevron 42">
                  <a:extLst>
                    <a:ext uri="{FF2B5EF4-FFF2-40B4-BE49-F238E27FC236}">
                      <a16:creationId xmlns:a16="http://schemas.microsoft.com/office/drawing/2014/main" id="{F83131A7-3881-46AE-B83A-C56D3AD91FE7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Arrow: Chevron 43">
                  <a:extLst>
                    <a:ext uri="{FF2B5EF4-FFF2-40B4-BE49-F238E27FC236}">
                      <a16:creationId xmlns:a16="http://schemas.microsoft.com/office/drawing/2014/main" id="{16729012-C4C2-4C07-ADA3-086D3DB02A55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9DE91E4F-D7F2-4204-B5FA-7764C824C539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0D6641D-11FD-48F9-BD18-086C885D3319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8" name="Arrow: Pentagon 37">
                <a:extLst>
                  <a:ext uri="{FF2B5EF4-FFF2-40B4-BE49-F238E27FC236}">
                    <a16:creationId xmlns:a16="http://schemas.microsoft.com/office/drawing/2014/main" id="{FC4E905A-5ABA-4F83-BC98-459AFF3731C6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id="{1AF91CA2-E891-446C-8115-90251A2A1C01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sp>
        <p:nvSpPr>
          <p:cNvPr id="45" name="TextBox 2">
            <a:extLst>
              <a:ext uri="{FF2B5EF4-FFF2-40B4-BE49-F238E27FC236}">
                <a16:creationId xmlns:a16="http://schemas.microsoft.com/office/drawing/2014/main" id="{D13EA74C-6871-48F7-B096-A2A124B77FDE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Surface TLR9 expression strongly correlates with endosomal TLR9 expression</a:t>
            </a:r>
          </a:p>
        </p:txBody>
      </p:sp>
    </p:spTree>
    <p:extLst>
      <p:ext uri="{BB962C8B-B14F-4D97-AF65-F5344CB8AC3E}">
        <p14:creationId xmlns:p14="http://schemas.microsoft.com/office/powerpoint/2010/main" val="86151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E6E79AF-9268-44E4-A24E-BC3961A0CD11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92833E-DC49-44E4-9FAB-4DDB5214A756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8471110-94D9-4289-9CD0-11D10B02EFE6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33" name="Arrow: Pentagon 32">
                  <a:extLst>
                    <a:ext uri="{FF2B5EF4-FFF2-40B4-BE49-F238E27FC236}">
                      <a16:creationId xmlns:a16="http://schemas.microsoft.com/office/drawing/2014/main" id="{13D81C12-262C-4B60-89EC-6E19F49851C9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34" name="Arrow: Chevron 33">
                  <a:extLst>
                    <a:ext uri="{FF2B5EF4-FFF2-40B4-BE49-F238E27FC236}">
                      <a16:creationId xmlns:a16="http://schemas.microsoft.com/office/drawing/2014/main" id="{3D31CE64-F33D-4200-920C-E4540C17C064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Arrow: Chevron 34">
                  <a:extLst>
                    <a:ext uri="{FF2B5EF4-FFF2-40B4-BE49-F238E27FC236}">
                      <a16:creationId xmlns:a16="http://schemas.microsoft.com/office/drawing/2014/main" id="{A125638F-35FA-4804-8091-F7008A057717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" name="Arrow: Chevron 31">
                <a:extLst>
                  <a:ext uri="{FF2B5EF4-FFF2-40B4-BE49-F238E27FC236}">
                    <a16:creationId xmlns:a16="http://schemas.microsoft.com/office/drawing/2014/main" id="{111A1E6E-B844-4C2E-B445-E7F34CEBA2D7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033969-E083-43B9-B45B-AE2DC2F59006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9" name="Arrow: Pentagon 28">
                <a:extLst>
                  <a:ext uri="{FF2B5EF4-FFF2-40B4-BE49-F238E27FC236}">
                    <a16:creationId xmlns:a16="http://schemas.microsoft.com/office/drawing/2014/main" id="{B910D03E-EDDE-4DEB-AFD1-E31F111A0EDC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A059F430-9355-4393-B3EA-DF1203AEDF78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D5883A-8C87-4048-90E1-14B15868A72A}"/>
              </a:ext>
            </a:extLst>
          </p:cNvPr>
          <p:cNvGrpSpPr/>
          <p:nvPr/>
        </p:nvGrpSpPr>
        <p:grpSpPr>
          <a:xfrm>
            <a:off x="0" y="2196000"/>
            <a:ext cx="12012000" cy="3916042"/>
            <a:chOff x="180000" y="2196000"/>
            <a:chExt cx="12012000" cy="39160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79ADA-7E3A-4C9A-B8C2-B62A8493A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35" t="51931" r="6711" b="12028"/>
            <a:stretch/>
          </p:blipFill>
          <p:spPr>
            <a:xfrm>
              <a:off x="4357426" y="2201608"/>
              <a:ext cx="7834574" cy="391043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1296EB-DCC4-452B-BA5D-5E77597EA3F9}"/>
                </a:ext>
              </a:extLst>
            </p:cNvPr>
            <p:cNvSpPr txBox="1"/>
            <p:nvPr/>
          </p:nvSpPr>
          <p:spPr>
            <a:xfrm>
              <a:off x="180000" y="2196000"/>
              <a:ext cx="4293868" cy="29563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GB" sz="1500" dirty="0"/>
                <a:t>Glycolysis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FAS signalling pathway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b="1" dirty="0">
                  <a:solidFill>
                    <a:srgbClr val="FF0000"/>
                  </a:solidFill>
                </a:rPr>
                <a:t>Toll-like receptor signalling pathway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T cell activation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B cell activation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Apoptosis signalling pathway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Cytoskeleton regulation by Rho GTPase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b="1" dirty="0">
                  <a:solidFill>
                    <a:srgbClr val="FF0000"/>
                  </a:solidFill>
                </a:rPr>
                <a:t>Inflammation mediated by cytokine and chemokine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PDGF signalling pathway</a:t>
              </a:r>
            </a:p>
            <a:p>
              <a:pPr algn="r">
                <a:lnSpc>
                  <a:spcPct val="125000"/>
                </a:lnSpc>
              </a:pPr>
              <a:r>
                <a:rPr lang="en-GB" sz="1500" dirty="0"/>
                <a:t>CCKR signalling pathway</a:t>
              </a:r>
            </a:p>
          </p:txBody>
        </p:sp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51995C0A-BCC1-4C98-BF08-4DBF168BE77C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sTLR9</a:t>
            </a:r>
            <a:r>
              <a:rPr lang="en-GB" sz="3200" b="1" u="sng" baseline="30000" dirty="0"/>
              <a:t>hi</a:t>
            </a:r>
            <a:r>
              <a:rPr lang="en-GB" sz="3200" b="1" u="sng" dirty="0"/>
              <a:t> CLL cells have a pro-inflammatory and pro-migratory phenotype</a:t>
            </a:r>
          </a:p>
        </p:txBody>
      </p:sp>
    </p:spTree>
    <p:extLst>
      <p:ext uri="{BB962C8B-B14F-4D97-AF65-F5344CB8AC3E}">
        <p14:creationId xmlns:p14="http://schemas.microsoft.com/office/powerpoint/2010/main" val="426178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E6E79AF-9268-44E4-A24E-BC3961A0CD11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92833E-DC49-44E4-9FAB-4DDB5214A756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8471110-94D9-4289-9CD0-11D10B02EFE6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33" name="Arrow: Pentagon 32">
                  <a:extLst>
                    <a:ext uri="{FF2B5EF4-FFF2-40B4-BE49-F238E27FC236}">
                      <a16:creationId xmlns:a16="http://schemas.microsoft.com/office/drawing/2014/main" id="{13D81C12-262C-4B60-89EC-6E19F49851C9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34" name="Arrow: Chevron 33">
                  <a:extLst>
                    <a:ext uri="{FF2B5EF4-FFF2-40B4-BE49-F238E27FC236}">
                      <a16:creationId xmlns:a16="http://schemas.microsoft.com/office/drawing/2014/main" id="{3D31CE64-F33D-4200-920C-E4540C17C064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Arrow: Chevron 34">
                  <a:extLst>
                    <a:ext uri="{FF2B5EF4-FFF2-40B4-BE49-F238E27FC236}">
                      <a16:creationId xmlns:a16="http://schemas.microsoft.com/office/drawing/2014/main" id="{A125638F-35FA-4804-8091-F7008A057717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" name="Arrow: Chevron 31">
                <a:extLst>
                  <a:ext uri="{FF2B5EF4-FFF2-40B4-BE49-F238E27FC236}">
                    <a16:creationId xmlns:a16="http://schemas.microsoft.com/office/drawing/2014/main" id="{111A1E6E-B844-4C2E-B445-E7F34CEBA2D7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033969-E083-43B9-B45B-AE2DC2F59006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9" name="Arrow: Pentagon 28">
                <a:extLst>
                  <a:ext uri="{FF2B5EF4-FFF2-40B4-BE49-F238E27FC236}">
                    <a16:creationId xmlns:a16="http://schemas.microsoft.com/office/drawing/2014/main" id="{B910D03E-EDDE-4DEB-AFD1-E31F111A0EDC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Arrow: Chevron 29">
                <a:extLst>
                  <a:ext uri="{FF2B5EF4-FFF2-40B4-BE49-F238E27FC236}">
                    <a16:creationId xmlns:a16="http://schemas.microsoft.com/office/drawing/2014/main" id="{A059F430-9355-4393-B3EA-DF1203AEDF78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51995C0A-BCC1-4C98-BF08-4DBF168BE77C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sTLR9hi CLL cells overexpress TLR,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, STAT3 and BCR-regulated genes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AC7-574C-45C1-BEB1-5DBE85ACD599}"/>
              </a:ext>
            </a:extLst>
          </p:cNvPr>
          <p:cNvGrpSpPr/>
          <p:nvPr/>
        </p:nvGrpSpPr>
        <p:grpSpPr>
          <a:xfrm>
            <a:off x="2465171" y="2089907"/>
            <a:ext cx="6844564" cy="4985980"/>
            <a:chOff x="2628371" y="2415403"/>
            <a:chExt cx="6844564" cy="4985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10553-AF1F-4B2D-9746-70EFF9F239A6}"/>
                </a:ext>
              </a:extLst>
            </p:cNvPr>
            <p:cNvSpPr txBox="1"/>
            <p:nvPr/>
          </p:nvSpPr>
          <p:spPr>
            <a:xfrm>
              <a:off x="4511276" y="2415403"/>
              <a:ext cx="1183337" cy="4985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600" b="1" u="sng" dirty="0" err="1">
                  <a:solidFill>
                    <a:srgbClr val="FF0000"/>
                  </a:solidFill>
                </a:rPr>
                <a:t>NF</a:t>
              </a:r>
              <a:r>
                <a:rPr lang="en-GB" sz="2600" b="1" u="sng" dirty="0" err="1">
                  <a:solidFill>
                    <a:srgbClr val="FF0000"/>
                  </a:solidFill>
                  <a:latin typeface="Symbol" panose="05050102010706020507" pitchFamily="18" charset="2"/>
                </a:rPr>
                <a:t>k</a:t>
              </a:r>
              <a:r>
                <a:rPr lang="en-GB" sz="2600" b="1" u="sng" dirty="0" err="1">
                  <a:solidFill>
                    <a:srgbClr val="FF0000"/>
                  </a:solidFill>
                </a:rPr>
                <a:t>B</a:t>
              </a:r>
              <a:r>
                <a:rPr lang="en-GB" sz="2600" b="1" u="sng" dirty="0">
                  <a:solidFill>
                    <a:srgbClr val="FF0000"/>
                  </a:solidFill>
                </a:rPr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NFKBIA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NFKBIE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 err="1"/>
                <a:t>RelA</a:t>
              </a:r>
              <a:endParaRPr lang="en-GB" sz="2600" dirty="0"/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NFKB2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IKBKB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TRAF6</a:t>
              </a:r>
            </a:p>
            <a:p>
              <a:pPr algn="ctr">
                <a:lnSpc>
                  <a:spcPct val="150000"/>
                </a:lnSpc>
              </a:pPr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0DEC84-6184-430E-8E33-02AFA2DFD9FA}"/>
                </a:ext>
              </a:extLst>
            </p:cNvPr>
            <p:cNvSpPr txBox="1"/>
            <p:nvPr/>
          </p:nvSpPr>
          <p:spPr>
            <a:xfrm>
              <a:off x="6494624" y="2415403"/>
              <a:ext cx="1109599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600" b="1" u="sng" dirty="0">
                  <a:solidFill>
                    <a:srgbClr val="FF0000"/>
                  </a:solidFill>
                </a:rPr>
                <a:t>STAT3: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JAK2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 err="1"/>
                <a:t>JunB</a:t>
              </a:r>
              <a:endParaRPr lang="en-GB" sz="2600" dirty="0"/>
            </a:p>
            <a:p>
              <a:pPr algn="ctr">
                <a:lnSpc>
                  <a:spcPct val="150000"/>
                </a:lnSpc>
              </a:pPr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0419F4-49A2-4CBA-9461-F865D17D8ECA}"/>
                </a:ext>
              </a:extLst>
            </p:cNvPr>
            <p:cNvSpPr txBox="1"/>
            <p:nvPr/>
          </p:nvSpPr>
          <p:spPr>
            <a:xfrm>
              <a:off x="8496770" y="2415403"/>
              <a:ext cx="976165" cy="1985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600" b="1" u="sng" dirty="0">
                  <a:solidFill>
                    <a:srgbClr val="FF0000"/>
                  </a:solidFill>
                </a:rPr>
                <a:t>BCR: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PLC</a:t>
              </a:r>
              <a:r>
                <a:rPr lang="en-GB" sz="2600" dirty="0">
                  <a:latin typeface="Symbol" panose="05050102010706020507" pitchFamily="18" charset="2"/>
                </a:rPr>
                <a:t>g</a:t>
              </a:r>
              <a:r>
                <a:rPr lang="en-GB" sz="2600" dirty="0"/>
                <a:t>2</a:t>
              </a:r>
            </a:p>
            <a:p>
              <a:pPr algn="ctr">
                <a:lnSpc>
                  <a:spcPct val="150000"/>
                </a:lnSpc>
              </a:pPr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8D8D06-F51E-4DF7-B2F4-824A89E97142}"/>
                </a:ext>
              </a:extLst>
            </p:cNvPr>
            <p:cNvSpPr txBox="1"/>
            <p:nvPr/>
          </p:nvSpPr>
          <p:spPr>
            <a:xfrm>
              <a:off x="2628371" y="2415403"/>
              <a:ext cx="982961" cy="1985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600" b="1" u="sng" dirty="0">
                  <a:solidFill>
                    <a:srgbClr val="FF0000"/>
                  </a:solidFill>
                </a:rPr>
                <a:t>TLR:</a:t>
              </a:r>
            </a:p>
            <a:p>
              <a:pPr algn="ctr">
                <a:lnSpc>
                  <a:spcPct val="150000"/>
                </a:lnSpc>
              </a:pPr>
              <a:r>
                <a:rPr lang="en-GB" sz="2600" dirty="0"/>
                <a:t>IRAK4</a:t>
              </a:r>
            </a:p>
            <a:p>
              <a:pPr algn="ctr">
                <a:lnSpc>
                  <a:spcPct val="150000"/>
                </a:lnSpc>
              </a:pPr>
              <a:endParaRPr lang="en-GB" dirty="0"/>
            </a:p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4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2D9BC6-56B7-4B17-B4DF-B5237867031C}"/>
              </a:ext>
            </a:extLst>
          </p:cNvPr>
          <p:cNvSpPr txBox="1"/>
          <p:nvPr/>
        </p:nvSpPr>
        <p:spPr>
          <a:xfrm>
            <a:off x="1169849" y="2367171"/>
            <a:ext cx="9721750" cy="2123658"/>
          </a:xfrm>
          <a:prstGeom prst="rect">
            <a:avLst/>
          </a:prstGeom>
          <a:solidFill>
            <a:srgbClr val="ADEC9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42950" indent="-742950" algn="ctr">
              <a:buFont typeface="+mj-lt"/>
              <a:buAutoNum type="arabicPeriod" startAt="3"/>
            </a:pPr>
            <a:r>
              <a:rPr lang="en-GB" sz="4400" dirty="0"/>
              <a:t>To investigate whether TLR9 activation induces an activated and migratory phenotype in primary CLL cells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3D8A18-CF03-4D7D-A4DA-C3E841605B6E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FAF308-BED9-4D08-B1C1-0D3CDC0F8DC4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23" name="Arrow: Pentagon 22">
                <a:extLst>
                  <a:ext uri="{FF2B5EF4-FFF2-40B4-BE49-F238E27FC236}">
                    <a16:creationId xmlns:a16="http://schemas.microsoft.com/office/drawing/2014/main" id="{E0D004E8-C690-48C5-A13D-F5F32A9D92BA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D0E86ECB-5654-495A-8591-0C0A33F10DA3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797663EC-9FD7-4070-A401-618ADE804710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AF4A841-57DC-44A5-A650-FC8EF7828EA3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E3F61-D1BE-47FD-BA9C-B7F3AB046A7F}"/>
              </a:ext>
            </a:extLst>
          </p:cNvPr>
          <p:cNvSpPr txBox="1"/>
          <p:nvPr/>
        </p:nvSpPr>
        <p:spPr>
          <a:xfrm>
            <a:off x="2365747" y="4943096"/>
            <a:ext cx="732995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TLR9 agonist: ODN 2006</a:t>
            </a:r>
          </a:p>
          <a:p>
            <a:pPr algn="ctr"/>
            <a:r>
              <a:rPr lang="en-GB" sz="2800" dirty="0"/>
              <a:t>(5’ </a:t>
            </a:r>
            <a:r>
              <a:rPr lang="en-GB" sz="2800" dirty="0" err="1"/>
              <a:t>t</a:t>
            </a:r>
            <a:r>
              <a:rPr lang="en-GB" sz="2800" dirty="0" err="1">
                <a:solidFill>
                  <a:srgbClr val="FF0000"/>
                </a:solidFill>
              </a:rPr>
              <a:t>cg</a:t>
            </a:r>
            <a:r>
              <a:rPr lang="en-GB" sz="2800" dirty="0"/>
              <a:t> </a:t>
            </a:r>
            <a:r>
              <a:rPr lang="en-GB" sz="2800" dirty="0" err="1"/>
              <a:t>t</a:t>
            </a:r>
            <a:r>
              <a:rPr lang="en-GB" sz="2800" dirty="0" err="1">
                <a:solidFill>
                  <a:srgbClr val="FF0000"/>
                </a:solidFill>
              </a:rPr>
              <a:t>cg</a:t>
            </a:r>
            <a:r>
              <a:rPr lang="en-GB" sz="2800" dirty="0"/>
              <a:t> </a:t>
            </a:r>
            <a:r>
              <a:rPr lang="en-GB" sz="2800" dirty="0" err="1"/>
              <a:t>ttt</a:t>
            </a:r>
            <a:r>
              <a:rPr lang="en-GB" sz="2800" dirty="0"/>
              <a:t> </a:t>
            </a:r>
            <a:r>
              <a:rPr lang="en-GB" sz="2800" dirty="0" err="1"/>
              <a:t>tgt</a:t>
            </a:r>
            <a:r>
              <a:rPr lang="en-GB" sz="2800" dirty="0"/>
              <a:t> </a:t>
            </a:r>
            <a:r>
              <a:rPr lang="en-GB" sz="2800" dirty="0" err="1">
                <a:solidFill>
                  <a:srgbClr val="FF0000"/>
                </a:solidFill>
              </a:rPr>
              <a:t>cg</a:t>
            </a:r>
            <a:r>
              <a:rPr lang="en-GB" sz="2800" dirty="0" err="1"/>
              <a:t>t</a:t>
            </a:r>
            <a:r>
              <a:rPr lang="en-GB" sz="2800" dirty="0"/>
              <a:t> </a:t>
            </a:r>
            <a:r>
              <a:rPr lang="en-GB" sz="2800" dirty="0" err="1"/>
              <a:t>ttt</a:t>
            </a:r>
            <a:r>
              <a:rPr lang="en-GB" sz="2800" dirty="0"/>
              <a:t> </a:t>
            </a:r>
            <a:r>
              <a:rPr lang="en-GB" sz="2800" dirty="0" err="1"/>
              <a:t>gtc</a:t>
            </a:r>
            <a:r>
              <a:rPr lang="en-GB" sz="2800" dirty="0"/>
              <a:t> </a:t>
            </a:r>
            <a:r>
              <a:rPr lang="en-GB" sz="2800" dirty="0" err="1"/>
              <a:t>gtt</a:t>
            </a:r>
            <a:r>
              <a:rPr lang="en-GB" sz="2800" dirty="0"/>
              <a:t> 3’) -GC-rich 24-mer</a:t>
            </a:r>
          </a:p>
        </p:txBody>
      </p:sp>
    </p:spTree>
    <p:extLst>
      <p:ext uri="{BB962C8B-B14F-4D97-AF65-F5344CB8AC3E}">
        <p14:creationId xmlns:p14="http://schemas.microsoft.com/office/powerpoint/2010/main" val="181267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D7CA91-1BA0-40EC-BB4E-8FFD35252A41}"/>
              </a:ext>
            </a:extLst>
          </p:cNvPr>
          <p:cNvSpPr/>
          <p:nvPr/>
        </p:nvSpPr>
        <p:spPr>
          <a:xfrm>
            <a:off x="1953155" y="745958"/>
            <a:ext cx="489482" cy="391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CE0165-5CBC-4C24-9059-45E84E5C2963}"/>
              </a:ext>
            </a:extLst>
          </p:cNvPr>
          <p:cNvGrpSpPr/>
          <p:nvPr/>
        </p:nvGrpSpPr>
        <p:grpSpPr>
          <a:xfrm>
            <a:off x="4266334" y="2341604"/>
            <a:ext cx="3659332" cy="3277708"/>
            <a:chOff x="4645300" y="1066940"/>
            <a:chExt cx="3659332" cy="327770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56F6F0D-2D4B-430C-BB98-40257D1824E4}"/>
                </a:ext>
              </a:extLst>
            </p:cNvPr>
            <p:cNvGrpSpPr/>
            <p:nvPr/>
          </p:nvGrpSpPr>
          <p:grpSpPr>
            <a:xfrm>
              <a:off x="4645300" y="1066940"/>
              <a:ext cx="3659332" cy="3277708"/>
              <a:chOff x="4941529" y="547312"/>
              <a:chExt cx="3659332" cy="327770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B60A58C-C391-4E8E-BECE-CFC25E70CA5F}"/>
                  </a:ext>
                </a:extLst>
              </p:cNvPr>
              <p:cNvGrpSpPr/>
              <p:nvPr/>
            </p:nvGrpSpPr>
            <p:grpSpPr>
              <a:xfrm>
                <a:off x="4941529" y="547312"/>
                <a:ext cx="3567657" cy="3277708"/>
                <a:chOff x="5344453" y="452237"/>
                <a:chExt cx="2817312" cy="258834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6A95B9B-9115-4A14-857A-1E4F248940C8}"/>
                    </a:ext>
                  </a:extLst>
                </p:cNvPr>
                <p:cNvGrpSpPr/>
                <p:nvPr/>
              </p:nvGrpSpPr>
              <p:grpSpPr>
                <a:xfrm>
                  <a:off x="5344453" y="452237"/>
                  <a:ext cx="2730110" cy="2588344"/>
                  <a:chOff x="5512191" y="1028717"/>
                  <a:chExt cx="2730110" cy="2588344"/>
                </a:xfrm>
              </p:grpSpPr>
              <p:pic>
                <p:nvPicPr>
                  <p:cNvPr id="25" name="Picture 4">
                    <a:extLst>
                      <a:ext uri="{FF2B5EF4-FFF2-40B4-BE49-F238E27FC236}">
                        <a16:creationId xmlns:a16="http://schemas.microsoft.com/office/drawing/2014/main" id="{4BEF17BF-7875-4A34-8436-9EFB072732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61" t="541" r="64935" b="77704"/>
                  <a:stretch/>
                </p:blipFill>
                <p:spPr bwMode="auto">
                  <a:xfrm>
                    <a:off x="5512191" y="1028717"/>
                    <a:ext cx="2730110" cy="2588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1ADC9C9C-1706-435B-A58D-BBE18D76FB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66318" y="2432840"/>
                    <a:ext cx="0" cy="451907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B4866307-441D-4F15-8CCD-3579E361C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915" y="2432840"/>
                    <a:ext cx="0" cy="43979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1B79ADB9-400E-4B16-B1B9-E6EBBB280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915" y="2432840"/>
                    <a:ext cx="59140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6F25716F-B4C5-4B96-83A5-92C88A22AC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5550" y="2710042"/>
                    <a:ext cx="59140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64260D7-D382-4968-AC49-E53847464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9803" y="2710042"/>
                    <a:ext cx="0" cy="180833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37C7B23C-8814-46FC-B620-6BDE6D2318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4061" y="2710042"/>
                    <a:ext cx="0" cy="180833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32F607-F704-44FF-8B97-1A6912DBB8FC}"/>
                    </a:ext>
                  </a:extLst>
                </p:cNvPr>
                <p:cNvSpPr/>
                <p:nvPr/>
              </p:nvSpPr>
              <p:spPr>
                <a:xfrm>
                  <a:off x="6321495" y="2379649"/>
                  <a:ext cx="1840270" cy="6609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8CC749-44B0-4A25-B30A-839C2A0F4CC4}"/>
                  </a:ext>
                </a:extLst>
              </p:cNvPr>
              <p:cNvSpPr txBox="1"/>
              <p:nvPr/>
            </p:nvSpPr>
            <p:spPr>
              <a:xfrm>
                <a:off x="5955850" y="2954799"/>
                <a:ext cx="14642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Unstimulated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5D35C4-F76A-48FE-9EE7-3C551099E5C4}"/>
                  </a:ext>
                </a:extLst>
              </p:cNvPr>
              <p:cNvSpPr txBox="1"/>
              <p:nvPr/>
            </p:nvSpPr>
            <p:spPr>
              <a:xfrm>
                <a:off x="7136647" y="2970287"/>
                <a:ext cx="14642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+ ODN 2006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7ABB66-69E0-4CA4-B8E8-976FE75F8894}"/>
                </a:ext>
              </a:extLst>
            </p:cNvPr>
            <p:cNvSpPr txBox="1"/>
            <p:nvPr/>
          </p:nvSpPr>
          <p:spPr>
            <a:xfrm rot="16200000">
              <a:off x="4299779" y="2372246"/>
              <a:ext cx="1038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CD38 MFI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C845E-DECC-4B0B-BDDB-52B8FEEF1765}"/>
              </a:ext>
            </a:extLst>
          </p:cNvPr>
          <p:cNvGrpSpPr/>
          <p:nvPr/>
        </p:nvGrpSpPr>
        <p:grpSpPr>
          <a:xfrm>
            <a:off x="8281047" y="2361577"/>
            <a:ext cx="3457230" cy="2832932"/>
            <a:chOff x="8435897" y="1061373"/>
            <a:chExt cx="3457230" cy="28329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200EED3-D804-4DB9-8116-94C96891CDF2}"/>
                </a:ext>
              </a:extLst>
            </p:cNvPr>
            <p:cNvGrpSpPr/>
            <p:nvPr/>
          </p:nvGrpSpPr>
          <p:grpSpPr>
            <a:xfrm>
              <a:off x="8435897" y="1061373"/>
              <a:ext cx="3457230" cy="2832932"/>
              <a:chOff x="8734770" y="542128"/>
              <a:chExt cx="3457230" cy="283293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F4508A6-8CCE-4386-BAC7-B1DF1E00E6A9}"/>
                  </a:ext>
                </a:extLst>
              </p:cNvPr>
              <p:cNvGrpSpPr/>
              <p:nvPr/>
            </p:nvGrpSpPr>
            <p:grpSpPr>
              <a:xfrm>
                <a:off x="8734770" y="542128"/>
                <a:ext cx="3457230" cy="2832932"/>
                <a:chOff x="5720529" y="3563866"/>
                <a:chExt cx="2730110" cy="223711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D2FBCDA-7C92-4F4C-881A-CA0F267876F6}"/>
                    </a:ext>
                  </a:extLst>
                </p:cNvPr>
                <p:cNvGrpSpPr/>
                <p:nvPr/>
              </p:nvGrpSpPr>
              <p:grpSpPr>
                <a:xfrm>
                  <a:off x="5720529" y="3563866"/>
                  <a:ext cx="2730110" cy="1993191"/>
                  <a:chOff x="1959383" y="3523698"/>
                  <a:chExt cx="2730110" cy="1993191"/>
                </a:xfrm>
              </p:grpSpPr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E414099B-74EC-43E6-B676-0B93A917CE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343" t="541" r="32554" b="82706"/>
                  <a:stretch/>
                </p:blipFill>
                <p:spPr bwMode="auto">
                  <a:xfrm>
                    <a:off x="1959383" y="3523698"/>
                    <a:ext cx="2730110" cy="1993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818D0BDD-335C-4E92-A26D-CDF9E9388D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07399" y="4910857"/>
                    <a:ext cx="1456" cy="474899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7675C4B0-9B89-44CF-8417-86E1D505EF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2240" y="4910857"/>
                    <a:ext cx="0" cy="474899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ED7D0CCC-10CF-4439-AD47-333E66A7CC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5996" y="4910857"/>
                    <a:ext cx="59140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4D158CFF-052F-441D-967A-B21B1624F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5142" y="5115679"/>
                    <a:ext cx="59140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71DC7CAB-8BC7-4E48-84B2-6932832E4D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46545" y="5109856"/>
                    <a:ext cx="0" cy="2516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B90A778F-37F4-4CD8-B5BB-1EB251AB6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5142" y="5109856"/>
                    <a:ext cx="0" cy="2516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2860AF2-5CAA-411C-8A89-B96740D2E03E}"/>
                    </a:ext>
                  </a:extLst>
                </p:cNvPr>
                <p:cNvSpPr/>
                <p:nvPr/>
              </p:nvSpPr>
              <p:spPr>
                <a:xfrm>
                  <a:off x="6449280" y="5489192"/>
                  <a:ext cx="1840270" cy="311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756286-C5C7-441B-A76D-989AF6F8E186}"/>
                  </a:ext>
                </a:extLst>
              </p:cNvPr>
              <p:cNvSpPr txBox="1"/>
              <p:nvPr/>
            </p:nvSpPr>
            <p:spPr>
              <a:xfrm>
                <a:off x="9785459" y="3005167"/>
                <a:ext cx="14642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Unstimulated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474F49-8499-4B90-9F70-69ED857FCD33}"/>
                  </a:ext>
                </a:extLst>
              </p:cNvPr>
              <p:cNvSpPr txBox="1"/>
              <p:nvPr/>
            </p:nvSpPr>
            <p:spPr>
              <a:xfrm>
                <a:off x="10966256" y="2995855"/>
                <a:ext cx="122574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+ ODN 2006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8ED278-D928-4A15-8590-03FE25501E97}"/>
                </a:ext>
              </a:extLst>
            </p:cNvPr>
            <p:cNvSpPr txBox="1"/>
            <p:nvPr/>
          </p:nvSpPr>
          <p:spPr>
            <a:xfrm rot="16200000">
              <a:off x="7949433" y="2151981"/>
              <a:ext cx="13666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CD49d MFI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9B2451-B585-4F89-8070-A2AA0A29F76F}"/>
              </a:ext>
            </a:extLst>
          </p:cNvPr>
          <p:cNvGrpSpPr/>
          <p:nvPr/>
        </p:nvGrpSpPr>
        <p:grpSpPr>
          <a:xfrm>
            <a:off x="291865" y="2371858"/>
            <a:ext cx="3756956" cy="2787412"/>
            <a:chOff x="6825021" y="4038533"/>
            <a:chExt cx="3756956" cy="27874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A0CC546-5D73-452F-8BAD-599D3E614CC7}"/>
                </a:ext>
              </a:extLst>
            </p:cNvPr>
            <p:cNvGrpSpPr/>
            <p:nvPr/>
          </p:nvGrpSpPr>
          <p:grpSpPr>
            <a:xfrm>
              <a:off x="6974191" y="4038533"/>
              <a:ext cx="3607786" cy="2787412"/>
              <a:chOff x="7270421" y="3518905"/>
              <a:chExt cx="3607786" cy="278741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9C87492-0B94-4FCC-9AA9-1EC82CEEEF78}"/>
                  </a:ext>
                </a:extLst>
              </p:cNvPr>
              <p:cNvGrpSpPr/>
              <p:nvPr/>
            </p:nvGrpSpPr>
            <p:grpSpPr>
              <a:xfrm>
                <a:off x="7270421" y="3518905"/>
                <a:ext cx="3474225" cy="2787412"/>
                <a:chOff x="9011606" y="3409503"/>
                <a:chExt cx="2743530" cy="220116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BC080B3-DF77-4468-A26F-AE31B1E6E6D6}"/>
                    </a:ext>
                  </a:extLst>
                </p:cNvPr>
                <p:cNvGrpSpPr/>
                <p:nvPr/>
              </p:nvGrpSpPr>
              <p:grpSpPr>
                <a:xfrm>
                  <a:off x="9011606" y="3409503"/>
                  <a:ext cx="2598430" cy="2152536"/>
                  <a:chOff x="5656235" y="3502866"/>
                  <a:chExt cx="2598430" cy="2152536"/>
                </a:xfrm>
              </p:grpSpPr>
              <p:pic>
                <p:nvPicPr>
                  <p:cNvPr id="24" name="Picture 4">
                    <a:extLst>
                      <a:ext uri="{FF2B5EF4-FFF2-40B4-BE49-F238E27FC236}">
                        <a16:creationId xmlns:a16="http://schemas.microsoft.com/office/drawing/2014/main" id="{2CA6BF05-7217-4F29-8F6E-EC63386FE2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58" t="541" r="1138" b="81367"/>
                  <a:stretch/>
                </p:blipFill>
                <p:spPr bwMode="auto">
                  <a:xfrm>
                    <a:off x="5656235" y="3502866"/>
                    <a:ext cx="2598430" cy="21525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07166E2E-24F3-47A4-842D-4A5599939C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6962" y="4809938"/>
                    <a:ext cx="0" cy="55093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D3A9998-1287-4803-964C-92A288192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30086" y="4809938"/>
                    <a:ext cx="0" cy="55093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9F9EC613-EAF1-4F21-ACD3-3D779C8533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30086" y="4817870"/>
                    <a:ext cx="556876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A7127671-E1E3-40EB-9A66-A728DC4AE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48184" y="5093302"/>
                    <a:ext cx="543556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D6B8F6B2-1593-4CCF-9F07-EA36FF4A1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91740" y="5093302"/>
                    <a:ext cx="0" cy="2516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EF9CDC6-87CC-4479-B703-BD5D5D7E7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48184" y="5085403"/>
                    <a:ext cx="0" cy="268367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CA6FF87-69CA-4658-A97A-181108951E34}"/>
                    </a:ext>
                  </a:extLst>
                </p:cNvPr>
                <p:cNvSpPr/>
                <p:nvPr/>
              </p:nvSpPr>
              <p:spPr>
                <a:xfrm>
                  <a:off x="9914866" y="5344818"/>
                  <a:ext cx="1840270" cy="2658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F320F5-7BDB-4DB5-BCBC-E6FDC8B36CB6}"/>
                  </a:ext>
                </a:extLst>
              </p:cNvPr>
              <p:cNvSpPr txBox="1"/>
              <p:nvPr/>
            </p:nvSpPr>
            <p:spPr>
              <a:xfrm>
                <a:off x="8233196" y="5924347"/>
                <a:ext cx="14642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Unstimulated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24E739-1A61-40D1-A201-C6895D1858EE}"/>
                  </a:ext>
                </a:extLst>
              </p:cNvPr>
              <p:cNvSpPr txBox="1"/>
              <p:nvPr/>
            </p:nvSpPr>
            <p:spPr>
              <a:xfrm>
                <a:off x="9413993" y="5921569"/>
                <a:ext cx="146421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/>
                  <a:t>+ ODN 2006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9970FE-20BD-4E99-9115-587450F2007D}"/>
                </a:ext>
              </a:extLst>
            </p:cNvPr>
            <p:cNvSpPr txBox="1"/>
            <p:nvPr/>
          </p:nvSpPr>
          <p:spPr>
            <a:xfrm rot="16200000">
              <a:off x="6475295" y="5385228"/>
              <a:ext cx="1038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CD69 MFI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DE6C21-0FFC-46E0-8F47-B47C4CE7AF94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41FD1E4-4161-46F1-A8E4-8AF7D2FEF84F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73" name="Arrow: Pentagon 72">
                <a:extLst>
                  <a:ext uri="{FF2B5EF4-FFF2-40B4-BE49-F238E27FC236}">
                    <a16:creationId xmlns:a16="http://schemas.microsoft.com/office/drawing/2014/main" id="{93F15CEE-7725-4A4F-BF77-92B69DE380D7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4" name="Arrow: Chevron 73">
                <a:extLst>
                  <a:ext uri="{FF2B5EF4-FFF2-40B4-BE49-F238E27FC236}">
                    <a16:creationId xmlns:a16="http://schemas.microsoft.com/office/drawing/2014/main" id="{A3CCA55A-A5DC-4180-A15D-8C235C2ADB55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75" name="Arrow: Chevron 74">
                <a:extLst>
                  <a:ext uri="{FF2B5EF4-FFF2-40B4-BE49-F238E27FC236}">
                    <a16:creationId xmlns:a16="http://schemas.microsoft.com/office/drawing/2014/main" id="{C8010AAA-705F-42F2-BA80-7EE3274C515D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72" name="Arrow: Chevron 71">
              <a:extLst>
                <a:ext uri="{FF2B5EF4-FFF2-40B4-BE49-F238E27FC236}">
                  <a16:creationId xmlns:a16="http://schemas.microsoft.com/office/drawing/2014/main" id="{5859DBA9-64FB-42C3-A4DC-371621656F29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TextBox 2">
            <a:extLst>
              <a:ext uri="{FF2B5EF4-FFF2-40B4-BE49-F238E27FC236}">
                <a16:creationId xmlns:a16="http://schemas.microsoft.com/office/drawing/2014/main" id="{3B7F4B14-89E1-4FE7-B5F2-AF2BE5601A2D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 activation induces the expression of B-cell activation and migration markers</a:t>
            </a:r>
          </a:p>
        </p:txBody>
      </p:sp>
    </p:spTree>
    <p:extLst>
      <p:ext uri="{BB962C8B-B14F-4D97-AF65-F5344CB8AC3E}">
        <p14:creationId xmlns:p14="http://schemas.microsoft.com/office/powerpoint/2010/main" val="8262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D7CA91-1BA0-40EC-BB4E-8FFD35252A41}"/>
              </a:ext>
            </a:extLst>
          </p:cNvPr>
          <p:cNvSpPr/>
          <p:nvPr/>
        </p:nvSpPr>
        <p:spPr>
          <a:xfrm>
            <a:off x="1953155" y="745958"/>
            <a:ext cx="489482" cy="391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6EFDFD-1506-4B11-8926-DCD05ACF2B58}"/>
              </a:ext>
            </a:extLst>
          </p:cNvPr>
          <p:cNvGrpSpPr/>
          <p:nvPr/>
        </p:nvGrpSpPr>
        <p:grpSpPr>
          <a:xfrm>
            <a:off x="1769000" y="1457113"/>
            <a:ext cx="6815520" cy="5400887"/>
            <a:chOff x="3189443" y="1460689"/>
            <a:chExt cx="6153078" cy="4875942"/>
          </a:xfrm>
        </p:grpSpPr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75EEFC19-F103-44D5-84A9-CECC906D3F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28" t="24308" r="6383" b="50112"/>
            <a:stretch/>
          </p:blipFill>
          <p:spPr bwMode="auto">
            <a:xfrm>
              <a:off x="3189443" y="1656532"/>
              <a:ext cx="6153078" cy="468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9121D1-7C47-4CE0-B925-F3A986A30AB7}"/>
                </a:ext>
              </a:extLst>
            </p:cNvPr>
            <p:cNvSpPr/>
            <p:nvPr/>
          </p:nvSpPr>
          <p:spPr>
            <a:xfrm>
              <a:off x="3189443" y="1460689"/>
              <a:ext cx="489482" cy="391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FB52003-B03E-4D79-B53C-00802DA42D49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C1777BA-7DE6-4C76-9EB8-6EE7D30C241B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1381986-88F5-464B-9177-846C6A61AE59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1" name="Arrow: Chevron 90">
                <a:extLst>
                  <a:ext uri="{FF2B5EF4-FFF2-40B4-BE49-F238E27FC236}">
                    <a16:creationId xmlns:a16="http://schemas.microsoft.com/office/drawing/2014/main" id="{7BD82998-F562-43A1-B63B-928622796555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92" name="Arrow: Chevron 91">
                <a:extLst>
                  <a:ext uri="{FF2B5EF4-FFF2-40B4-BE49-F238E27FC236}">
                    <a16:creationId xmlns:a16="http://schemas.microsoft.com/office/drawing/2014/main" id="{D47F5377-ADA6-45F2-AD04-33F9B580D237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89" name="Arrow: Chevron 88">
              <a:extLst>
                <a:ext uri="{FF2B5EF4-FFF2-40B4-BE49-F238E27FC236}">
                  <a16:creationId xmlns:a16="http://schemas.microsoft.com/office/drawing/2014/main" id="{1167A020-0627-4539-AC6D-1E2733739079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TextBox 2">
            <a:extLst>
              <a:ext uri="{FF2B5EF4-FFF2-40B4-BE49-F238E27FC236}">
                <a16:creationId xmlns:a16="http://schemas.microsoft.com/office/drawing/2014/main" id="{C8217C5C-97B4-4859-9186-518A26943096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 activation induces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2177176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D7CA91-1BA0-40EC-BB4E-8FFD35252A41}"/>
              </a:ext>
            </a:extLst>
          </p:cNvPr>
          <p:cNvSpPr/>
          <p:nvPr/>
        </p:nvSpPr>
        <p:spPr>
          <a:xfrm>
            <a:off x="1953155" y="745958"/>
            <a:ext cx="489482" cy="391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45751F-406C-4A33-9015-31B9D4666B8A}"/>
              </a:ext>
            </a:extLst>
          </p:cNvPr>
          <p:cNvGrpSpPr/>
          <p:nvPr/>
        </p:nvGrpSpPr>
        <p:grpSpPr>
          <a:xfrm>
            <a:off x="529390" y="2484000"/>
            <a:ext cx="11411738" cy="3868893"/>
            <a:chOff x="529390" y="2404800"/>
            <a:chExt cx="11411738" cy="38688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34AB77-9755-48AC-B8EE-487B9190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94" t="29589" r="6448" b="27494"/>
            <a:stretch/>
          </p:blipFill>
          <p:spPr>
            <a:xfrm>
              <a:off x="529390" y="2404800"/>
              <a:ext cx="11329668" cy="386889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E6F856-3947-454A-ADFA-E4EB91B3D169}"/>
                </a:ext>
              </a:extLst>
            </p:cNvPr>
            <p:cNvGrpSpPr/>
            <p:nvPr/>
          </p:nvGrpSpPr>
          <p:grpSpPr>
            <a:xfrm>
              <a:off x="3248320" y="2870423"/>
              <a:ext cx="2955357" cy="3319355"/>
              <a:chOff x="2265447" y="2862688"/>
              <a:chExt cx="2080129" cy="23363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30306F-1023-4E2F-9C6E-134328150BD5}"/>
                  </a:ext>
                </a:extLst>
              </p:cNvPr>
              <p:cNvGrpSpPr/>
              <p:nvPr/>
            </p:nvGrpSpPr>
            <p:grpSpPr>
              <a:xfrm>
                <a:off x="2265447" y="2989239"/>
                <a:ext cx="2080129" cy="2209778"/>
                <a:chOff x="2265447" y="2989239"/>
                <a:chExt cx="2080129" cy="2209778"/>
              </a:xfrm>
              <a:solidFill>
                <a:schemeClr val="bg1"/>
              </a:solidFill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DABFDDA-167F-4373-90B6-22EDD5088788}"/>
                    </a:ext>
                  </a:extLst>
                </p:cNvPr>
                <p:cNvSpPr/>
                <p:nvPr/>
              </p:nvSpPr>
              <p:spPr>
                <a:xfrm>
                  <a:off x="2616630" y="2989239"/>
                  <a:ext cx="605541" cy="214881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2A5D12-738D-444F-9C90-6455430E3B0B}"/>
                    </a:ext>
                  </a:extLst>
                </p:cNvPr>
                <p:cNvSpPr/>
                <p:nvPr/>
              </p:nvSpPr>
              <p:spPr>
                <a:xfrm>
                  <a:off x="2575839" y="4371703"/>
                  <a:ext cx="646332" cy="76635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2E62F3F-ED0F-4A69-A766-81FD926D65B3}"/>
                    </a:ext>
                  </a:extLst>
                </p:cNvPr>
                <p:cNvSpPr/>
                <p:nvPr/>
              </p:nvSpPr>
              <p:spPr>
                <a:xfrm>
                  <a:off x="2265447" y="4871902"/>
                  <a:ext cx="395020" cy="32711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918B035-2925-4432-98C8-29EDB714287A}"/>
                    </a:ext>
                  </a:extLst>
                </p:cNvPr>
                <p:cNvSpPr/>
                <p:nvPr/>
              </p:nvSpPr>
              <p:spPr>
                <a:xfrm>
                  <a:off x="2316597" y="4572267"/>
                  <a:ext cx="687742" cy="3461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A8F6B10-1444-453E-8E39-B608CFB6AB20}"/>
                    </a:ext>
                  </a:extLst>
                </p:cNvPr>
                <p:cNvSpPr/>
                <p:nvPr/>
              </p:nvSpPr>
              <p:spPr>
                <a:xfrm>
                  <a:off x="3222171" y="3414321"/>
                  <a:ext cx="1123405" cy="32711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80B272-1A61-4209-8F24-8CD0EBF6FAB2}"/>
                  </a:ext>
                </a:extLst>
              </p:cNvPr>
              <p:cNvSpPr/>
              <p:nvPr/>
            </p:nvSpPr>
            <p:spPr>
              <a:xfrm>
                <a:off x="2316597" y="2862688"/>
                <a:ext cx="905572" cy="337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A1F27F-063E-415E-9501-7AF047C169E7}"/>
                </a:ext>
              </a:extLst>
            </p:cNvPr>
            <p:cNvSpPr/>
            <p:nvPr/>
          </p:nvSpPr>
          <p:spPr>
            <a:xfrm>
              <a:off x="4598139" y="3219852"/>
              <a:ext cx="1596085" cy="464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FEEBF0-3BF6-4656-BFEA-682BED247525}"/>
                </a:ext>
              </a:extLst>
            </p:cNvPr>
            <p:cNvSpPr/>
            <p:nvPr/>
          </p:nvSpPr>
          <p:spPr>
            <a:xfrm>
              <a:off x="10250041" y="3244085"/>
              <a:ext cx="1596085" cy="464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EFE126-57FB-4FC8-83FA-4E763F994815}"/>
                </a:ext>
              </a:extLst>
            </p:cNvPr>
            <p:cNvGrpSpPr/>
            <p:nvPr/>
          </p:nvGrpSpPr>
          <p:grpSpPr>
            <a:xfrm>
              <a:off x="9190741" y="2719915"/>
              <a:ext cx="2750387" cy="3469864"/>
              <a:chOff x="9190741" y="2358368"/>
              <a:chExt cx="2750387" cy="346986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752E936-0986-4CFD-876D-E19903AD41AA}"/>
                  </a:ext>
                </a:extLst>
              </p:cNvPr>
              <p:cNvGrpSpPr/>
              <p:nvPr/>
            </p:nvGrpSpPr>
            <p:grpSpPr>
              <a:xfrm>
                <a:off x="9272338" y="2358368"/>
                <a:ext cx="2668790" cy="3469863"/>
                <a:chOff x="2415997" y="2756753"/>
                <a:chExt cx="1878428" cy="244226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A119C37-DD2C-42AD-AC8A-1E57CF0EAA46}"/>
                    </a:ext>
                  </a:extLst>
                </p:cNvPr>
                <p:cNvGrpSpPr/>
                <p:nvPr/>
              </p:nvGrpSpPr>
              <p:grpSpPr>
                <a:xfrm>
                  <a:off x="2551491" y="2756753"/>
                  <a:ext cx="1742934" cy="2442264"/>
                  <a:chOff x="2551491" y="2756753"/>
                  <a:chExt cx="1742934" cy="2442264"/>
                </a:xfrm>
                <a:solidFill>
                  <a:schemeClr val="bg1"/>
                </a:solidFill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3DD4ED1-B544-4E05-BF02-4E1CA8C1DB9C}"/>
                      </a:ext>
                    </a:extLst>
                  </p:cNvPr>
                  <p:cNvSpPr/>
                  <p:nvPr/>
                </p:nvSpPr>
                <p:spPr>
                  <a:xfrm>
                    <a:off x="2609318" y="2756753"/>
                    <a:ext cx="605540" cy="233504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8A3999A-6A65-4799-B9BF-7496EF8165A2}"/>
                      </a:ext>
                    </a:extLst>
                  </p:cNvPr>
                  <p:cNvSpPr/>
                  <p:nvPr/>
                </p:nvSpPr>
                <p:spPr>
                  <a:xfrm>
                    <a:off x="2551491" y="4358176"/>
                    <a:ext cx="670679" cy="84084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1F20E2B8-389E-42DF-92DA-4AF24FB144E8}"/>
                      </a:ext>
                    </a:extLst>
                  </p:cNvPr>
                  <p:cNvSpPr/>
                  <p:nvPr/>
                </p:nvSpPr>
                <p:spPr>
                  <a:xfrm>
                    <a:off x="3171020" y="3398291"/>
                    <a:ext cx="1123405" cy="34216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6C6B6AD-1907-4217-8893-F0AEA025405E}"/>
                    </a:ext>
                  </a:extLst>
                </p:cNvPr>
                <p:cNvSpPr/>
                <p:nvPr/>
              </p:nvSpPr>
              <p:spPr>
                <a:xfrm>
                  <a:off x="2415997" y="2784054"/>
                  <a:ext cx="842554" cy="2022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A0DD96-32D3-46A0-9512-4C7A9AF0D1AE}"/>
                  </a:ext>
                </a:extLst>
              </p:cNvPr>
              <p:cNvSpPr/>
              <p:nvPr/>
            </p:nvSpPr>
            <p:spPr>
              <a:xfrm>
                <a:off x="9190741" y="5283830"/>
                <a:ext cx="952872" cy="5444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883586-781B-4538-9871-8D9749E3045A}"/>
                </a:ext>
              </a:extLst>
            </p:cNvPr>
            <p:cNvCxnSpPr>
              <a:cxnSpLocks/>
            </p:cNvCxnSpPr>
            <p:nvPr/>
          </p:nvCxnSpPr>
          <p:spPr>
            <a:xfrm>
              <a:off x="1698171" y="3978955"/>
              <a:ext cx="2101922" cy="0"/>
            </a:xfrm>
            <a:prstGeom prst="line">
              <a:avLst/>
            </a:prstGeom>
            <a:ln w="1905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678B98-1147-4217-87FE-AA326E313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95674" y="4117521"/>
              <a:ext cx="205132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EBB587-5ACC-4E7E-B6DF-88B6757B211A}"/>
                </a:ext>
              </a:extLst>
            </p:cNvPr>
            <p:cNvCxnSpPr>
              <a:cxnSpLocks/>
            </p:cNvCxnSpPr>
            <p:nvPr/>
          </p:nvCxnSpPr>
          <p:spPr>
            <a:xfrm>
              <a:off x="1689661" y="4339246"/>
              <a:ext cx="205132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1541AC-C1D8-4EB2-9325-299742DFD631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6FC529-7508-44BF-ABD8-7969BF9C51A6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57" name="Arrow: Pentagon 56">
                <a:extLst>
                  <a:ext uri="{FF2B5EF4-FFF2-40B4-BE49-F238E27FC236}">
                    <a16:creationId xmlns:a16="http://schemas.microsoft.com/office/drawing/2014/main" id="{6A3B6D74-1BA0-4F93-AC08-80E96874A428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Arrow: Chevron 57">
                <a:extLst>
                  <a:ext uri="{FF2B5EF4-FFF2-40B4-BE49-F238E27FC236}">
                    <a16:creationId xmlns:a16="http://schemas.microsoft.com/office/drawing/2014/main" id="{141535BE-FAD4-4076-8E21-3EE161588358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59" name="Arrow: Chevron 58">
                <a:extLst>
                  <a:ext uri="{FF2B5EF4-FFF2-40B4-BE49-F238E27FC236}">
                    <a16:creationId xmlns:a16="http://schemas.microsoft.com/office/drawing/2014/main" id="{FB30ECBB-098D-4B98-B46E-D493AE7DB4D7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F2321500-F363-432B-B98F-9872EA60A6D7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2">
            <a:extLst>
              <a:ext uri="{FF2B5EF4-FFF2-40B4-BE49-F238E27FC236}">
                <a16:creationId xmlns:a16="http://schemas.microsoft.com/office/drawing/2014/main" id="{0A2B547A-9FEB-4C4F-A397-858C65FE1C0D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Autologous patient plasma induces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285086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5A8F69-519A-4B66-9B69-109967E78466}"/>
              </a:ext>
            </a:extLst>
          </p:cNvPr>
          <p:cNvGrpSpPr/>
          <p:nvPr/>
        </p:nvGrpSpPr>
        <p:grpSpPr>
          <a:xfrm>
            <a:off x="308251" y="444351"/>
            <a:ext cx="11605779" cy="5980397"/>
            <a:chOff x="3249148" y="828936"/>
            <a:chExt cx="11605779" cy="59803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53E716-0618-4EB9-95B7-6103DEBC7D58}"/>
                </a:ext>
              </a:extLst>
            </p:cNvPr>
            <p:cNvGrpSpPr/>
            <p:nvPr/>
          </p:nvGrpSpPr>
          <p:grpSpPr>
            <a:xfrm>
              <a:off x="6010621" y="5566111"/>
              <a:ext cx="5102085" cy="1068387"/>
              <a:chOff x="6480313" y="5360503"/>
              <a:chExt cx="5102085" cy="106838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C5D088-5CE5-48AA-8EEB-887B157D6599}"/>
                  </a:ext>
                </a:extLst>
              </p:cNvPr>
              <p:cNvSpPr/>
              <p:nvPr/>
            </p:nvSpPr>
            <p:spPr>
              <a:xfrm>
                <a:off x="6480313" y="5599043"/>
                <a:ext cx="5102085" cy="591307"/>
              </a:xfrm>
              <a:prstGeom prst="rect">
                <a:avLst/>
              </a:prstGeom>
              <a:solidFill>
                <a:srgbClr val="FF8181"/>
              </a:solidFill>
              <a:ln>
                <a:solidFill>
                  <a:srgbClr val="FF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59D80E4-D1EA-4D9E-953F-A99142C8AB7A}"/>
                  </a:ext>
                </a:extLst>
              </p:cNvPr>
              <p:cNvSpPr/>
              <p:nvPr/>
            </p:nvSpPr>
            <p:spPr>
              <a:xfrm>
                <a:off x="6480313" y="5360503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5BB7530-C2F8-465F-BB22-7FB16A89313D}"/>
                  </a:ext>
                </a:extLst>
              </p:cNvPr>
              <p:cNvSpPr/>
              <p:nvPr/>
            </p:nvSpPr>
            <p:spPr>
              <a:xfrm>
                <a:off x="7500730" y="5360503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97A6FEA2-48B1-4E47-9BD0-EDF4DBFE9659}"/>
                  </a:ext>
                </a:extLst>
              </p:cNvPr>
              <p:cNvSpPr/>
              <p:nvPr/>
            </p:nvSpPr>
            <p:spPr>
              <a:xfrm>
                <a:off x="8521147" y="5360503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446483D8-236E-4C8B-9CCF-D4B2D27D3D26}"/>
                  </a:ext>
                </a:extLst>
              </p:cNvPr>
              <p:cNvSpPr/>
              <p:nvPr/>
            </p:nvSpPr>
            <p:spPr>
              <a:xfrm>
                <a:off x="9541564" y="5360503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B2EBC1E-9553-4A98-9853-DE77BEB1B5A0}"/>
                  </a:ext>
                </a:extLst>
              </p:cNvPr>
              <p:cNvSpPr/>
              <p:nvPr/>
            </p:nvSpPr>
            <p:spPr>
              <a:xfrm>
                <a:off x="10561981" y="5360503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2FDC368-F824-415F-9657-3E312F1527C2}"/>
                  </a:ext>
                </a:extLst>
              </p:cNvPr>
              <p:cNvSpPr/>
              <p:nvPr/>
            </p:nvSpPr>
            <p:spPr>
              <a:xfrm>
                <a:off x="6480313" y="6190350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03C76AB-98D9-4FCD-B928-22BA8CC90927}"/>
                  </a:ext>
                </a:extLst>
              </p:cNvPr>
              <p:cNvSpPr/>
              <p:nvPr/>
            </p:nvSpPr>
            <p:spPr>
              <a:xfrm>
                <a:off x="7500730" y="6190350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DC9F9DB-582E-4392-BDE5-D074191D51AF}"/>
                  </a:ext>
                </a:extLst>
              </p:cNvPr>
              <p:cNvSpPr/>
              <p:nvPr/>
            </p:nvSpPr>
            <p:spPr>
              <a:xfrm>
                <a:off x="8521147" y="6190350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574C743-8E3F-4585-8C57-02DA83DFC9BA}"/>
                  </a:ext>
                </a:extLst>
              </p:cNvPr>
              <p:cNvSpPr/>
              <p:nvPr/>
            </p:nvSpPr>
            <p:spPr>
              <a:xfrm>
                <a:off x="9541564" y="6190350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4FBF31D-FECF-46E8-BBF3-91AC525A8B5B}"/>
                  </a:ext>
                </a:extLst>
              </p:cNvPr>
              <p:cNvSpPr/>
              <p:nvPr/>
            </p:nvSpPr>
            <p:spPr>
              <a:xfrm>
                <a:off x="10561981" y="6190350"/>
                <a:ext cx="1020417" cy="238540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9CB3312-F1B6-413B-BF28-864879822231}"/>
                  </a:ext>
                </a:extLst>
              </p:cNvPr>
              <p:cNvGrpSpPr/>
              <p:nvPr/>
            </p:nvGrpSpPr>
            <p:grpSpPr>
              <a:xfrm>
                <a:off x="6511786" y="5618381"/>
                <a:ext cx="424070" cy="424070"/>
                <a:chOff x="2908852" y="4165288"/>
                <a:chExt cx="424070" cy="424070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C0024C7-F4A5-40BC-B165-57DD7D801AFB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F6F7591-089A-4327-9065-6DF3D75ABADD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34FA6FA-1B57-46D8-920D-E03259245B15}"/>
                  </a:ext>
                </a:extLst>
              </p:cNvPr>
              <p:cNvGrpSpPr/>
              <p:nvPr/>
            </p:nvGrpSpPr>
            <p:grpSpPr>
              <a:xfrm>
                <a:off x="7340045" y="5742295"/>
                <a:ext cx="424070" cy="424070"/>
                <a:chOff x="2908852" y="4165288"/>
                <a:chExt cx="424070" cy="42407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8BFD362-1804-4941-9FF0-E4C409CA7F5D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E7F7ADFD-F60F-4F33-8D14-FBB49DD36576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BBAEA27-F262-4BBF-B1CB-A1484BC914CB}"/>
                  </a:ext>
                </a:extLst>
              </p:cNvPr>
              <p:cNvGrpSpPr/>
              <p:nvPr/>
            </p:nvGrpSpPr>
            <p:grpSpPr>
              <a:xfrm>
                <a:off x="10782294" y="5753679"/>
                <a:ext cx="424070" cy="424070"/>
                <a:chOff x="2908852" y="4165288"/>
                <a:chExt cx="424070" cy="42407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51663FD-50D3-4FC2-B22C-D543262C8D03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3D3EB2E-687B-4BE9-8142-712E1FBC6860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AA232-9860-4012-8644-157AC22CBBDD}"/>
                  </a:ext>
                </a:extLst>
              </p:cNvPr>
              <p:cNvGrpSpPr/>
              <p:nvPr/>
            </p:nvGrpSpPr>
            <p:grpSpPr>
              <a:xfrm>
                <a:off x="8222973" y="5666095"/>
                <a:ext cx="424070" cy="424070"/>
                <a:chOff x="2908852" y="4165288"/>
                <a:chExt cx="424070" cy="424070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4F72F67-A43E-41C6-9B1A-62E5DB664DE1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A1AFB16-AB3B-4132-8D0D-AAAD81492060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D35A97F-128F-449A-9C90-07304A9C4341}"/>
                  </a:ext>
                </a:extLst>
              </p:cNvPr>
              <p:cNvGrpSpPr/>
              <p:nvPr/>
            </p:nvGrpSpPr>
            <p:grpSpPr>
              <a:xfrm>
                <a:off x="9071107" y="5742295"/>
                <a:ext cx="424070" cy="424070"/>
                <a:chOff x="2908852" y="4165288"/>
                <a:chExt cx="424070" cy="42407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8264DAC-3424-4E56-962D-1A13364CF098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926459B-9746-4238-9301-FE0BA396FC5B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DA1960A-6E78-4279-8E0E-C15CEFDD4C51}"/>
                  </a:ext>
                </a:extLst>
              </p:cNvPr>
              <p:cNvGrpSpPr/>
              <p:nvPr/>
            </p:nvGrpSpPr>
            <p:grpSpPr>
              <a:xfrm>
                <a:off x="9954035" y="5617844"/>
                <a:ext cx="424070" cy="424070"/>
                <a:chOff x="2908852" y="4165288"/>
                <a:chExt cx="424070" cy="4240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350DA417-436A-484B-A9F7-3F7B5A839C26}"/>
                    </a:ext>
                  </a:extLst>
                </p:cNvPr>
                <p:cNvSpPr/>
                <p:nvPr/>
              </p:nvSpPr>
              <p:spPr>
                <a:xfrm>
                  <a:off x="2908852" y="4165288"/>
                  <a:ext cx="424070" cy="42407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30B2098-05DF-4C9B-8AC7-9932AFBDD813}"/>
                    </a:ext>
                  </a:extLst>
                </p:cNvPr>
                <p:cNvSpPr/>
                <p:nvPr/>
              </p:nvSpPr>
              <p:spPr>
                <a:xfrm>
                  <a:off x="2985052" y="4258846"/>
                  <a:ext cx="271670" cy="27167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F35DF9-DE55-4DE2-B738-C5BC645170C7}"/>
                </a:ext>
              </a:extLst>
            </p:cNvPr>
            <p:cNvSpPr/>
            <p:nvPr/>
          </p:nvSpPr>
          <p:spPr>
            <a:xfrm>
              <a:off x="7656412" y="2583786"/>
              <a:ext cx="3018802" cy="2446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6F42AE-71C1-4A5A-9FC0-D8AEA07D045F}"/>
                </a:ext>
              </a:extLst>
            </p:cNvPr>
            <p:cNvGrpSpPr/>
            <p:nvPr/>
          </p:nvGrpSpPr>
          <p:grpSpPr>
            <a:xfrm>
              <a:off x="8378498" y="2849082"/>
              <a:ext cx="424070" cy="424070"/>
              <a:chOff x="2908852" y="4165288"/>
              <a:chExt cx="424070" cy="42407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D7D221B-BA85-462C-ACCC-38B270BE986C}"/>
                  </a:ext>
                </a:extLst>
              </p:cNvPr>
              <p:cNvSpPr/>
              <p:nvPr/>
            </p:nvSpPr>
            <p:spPr>
              <a:xfrm>
                <a:off x="2908852" y="4165288"/>
                <a:ext cx="424070" cy="42407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0099355-8DD2-40E9-9FAA-362538700999}"/>
                  </a:ext>
                </a:extLst>
              </p:cNvPr>
              <p:cNvSpPr/>
              <p:nvPr/>
            </p:nvSpPr>
            <p:spPr>
              <a:xfrm>
                <a:off x="2985052" y="4258846"/>
                <a:ext cx="271670" cy="2716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EC684C0-A5F2-4F8A-AAE0-F757CC714A0B}"/>
                </a:ext>
              </a:extLst>
            </p:cNvPr>
            <p:cNvGrpSpPr/>
            <p:nvPr/>
          </p:nvGrpSpPr>
          <p:grpSpPr>
            <a:xfrm>
              <a:off x="9147138" y="3085284"/>
              <a:ext cx="424070" cy="424070"/>
              <a:chOff x="2908852" y="4165288"/>
              <a:chExt cx="424070" cy="42407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DE2B4F-82A3-4DB0-A587-9EBC908C9CFB}"/>
                  </a:ext>
                </a:extLst>
              </p:cNvPr>
              <p:cNvSpPr/>
              <p:nvPr/>
            </p:nvSpPr>
            <p:spPr>
              <a:xfrm>
                <a:off x="2908852" y="4165288"/>
                <a:ext cx="424070" cy="4240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665DBA2-1E4E-43CA-83B5-BA049705E60B}"/>
                  </a:ext>
                </a:extLst>
              </p:cNvPr>
              <p:cNvSpPr/>
              <p:nvPr/>
            </p:nvSpPr>
            <p:spPr>
              <a:xfrm>
                <a:off x="2985052" y="4258846"/>
                <a:ext cx="271670" cy="27167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D19964-5A59-4E1C-94E6-0FA225C8AE72}"/>
                </a:ext>
              </a:extLst>
            </p:cNvPr>
            <p:cNvGrpSpPr/>
            <p:nvPr/>
          </p:nvGrpSpPr>
          <p:grpSpPr>
            <a:xfrm>
              <a:off x="9853508" y="3353842"/>
              <a:ext cx="456950" cy="428580"/>
              <a:chOff x="1000789" y="4231455"/>
              <a:chExt cx="737116" cy="691350"/>
            </a:xfrm>
          </p:grpSpPr>
          <p:sp>
            <p:nvSpPr>
              <p:cNvPr id="45" name="Plaque 44">
                <a:extLst>
                  <a:ext uri="{FF2B5EF4-FFF2-40B4-BE49-F238E27FC236}">
                    <a16:creationId xmlns:a16="http://schemas.microsoft.com/office/drawing/2014/main" id="{48F5465A-A91C-4C4D-B854-1A8684065D7C}"/>
                  </a:ext>
                </a:extLst>
              </p:cNvPr>
              <p:cNvSpPr/>
              <p:nvPr/>
            </p:nvSpPr>
            <p:spPr>
              <a:xfrm>
                <a:off x="1000789" y="4249286"/>
                <a:ext cx="324428" cy="336666"/>
              </a:xfrm>
              <a:prstGeom prst="plaque">
                <a:avLst>
                  <a:gd name="adj" fmla="val 3125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6" name="Diamond 45">
                <a:extLst>
                  <a:ext uri="{FF2B5EF4-FFF2-40B4-BE49-F238E27FC236}">
                    <a16:creationId xmlns:a16="http://schemas.microsoft.com/office/drawing/2014/main" id="{65AF516A-34A4-4803-8B0B-2D0EC3E1F5CE}"/>
                  </a:ext>
                </a:extLst>
              </p:cNvPr>
              <p:cNvSpPr/>
              <p:nvPr/>
            </p:nvSpPr>
            <p:spPr>
              <a:xfrm>
                <a:off x="1406601" y="4231455"/>
                <a:ext cx="331304" cy="33130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FDC5FF36-725F-490D-9264-C0D3A71AD945}"/>
                  </a:ext>
                </a:extLst>
              </p:cNvPr>
              <p:cNvSpPr/>
              <p:nvPr/>
            </p:nvSpPr>
            <p:spPr>
              <a:xfrm rot="19562610">
                <a:off x="1260185" y="4653616"/>
                <a:ext cx="258972" cy="269189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285248-CFDF-44B7-BCAB-65E166AEBC40}"/>
                </a:ext>
              </a:extLst>
            </p:cNvPr>
            <p:cNvGrpSpPr/>
            <p:nvPr/>
          </p:nvGrpSpPr>
          <p:grpSpPr>
            <a:xfrm>
              <a:off x="7871459" y="3625543"/>
              <a:ext cx="583245" cy="424070"/>
              <a:chOff x="2628906" y="2996815"/>
              <a:chExt cx="940482" cy="68381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A37621-8BA1-4358-8637-61E5BCD74DF3}"/>
                  </a:ext>
                </a:extLst>
              </p:cNvPr>
              <p:cNvSpPr/>
              <p:nvPr/>
            </p:nvSpPr>
            <p:spPr>
              <a:xfrm>
                <a:off x="2628906" y="3304983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9C9D62F-554D-4D40-9973-5C85B426A632}"/>
                  </a:ext>
                </a:extLst>
              </p:cNvPr>
              <p:cNvSpPr/>
              <p:nvPr/>
            </p:nvSpPr>
            <p:spPr>
              <a:xfrm>
                <a:off x="2843428" y="3087093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943B7B2-4342-46F7-98E5-B1D30576EDBB}"/>
                  </a:ext>
                </a:extLst>
              </p:cNvPr>
              <p:cNvSpPr/>
              <p:nvPr/>
            </p:nvSpPr>
            <p:spPr>
              <a:xfrm>
                <a:off x="2922940" y="3500075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FDD3F0B-EC95-4BD8-9C5C-E9316495B4D6}"/>
                  </a:ext>
                </a:extLst>
              </p:cNvPr>
              <p:cNvSpPr/>
              <p:nvPr/>
            </p:nvSpPr>
            <p:spPr>
              <a:xfrm>
                <a:off x="3114261" y="3283377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06ACC4F-5BE4-46DB-A77A-5A6B1499CF12}"/>
                  </a:ext>
                </a:extLst>
              </p:cNvPr>
              <p:cNvSpPr/>
              <p:nvPr/>
            </p:nvSpPr>
            <p:spPr>
              <a:xfrm>
                <a:off x="3208278" y="2996815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9AB61F6-3A90-4FBB-BE97-291A7B8763C2}"/>
                  </a:ext>
                </a:extLst>
              </p:cNvPr>
              <p:cNvSpPr/>
              <p:nvPr/>
            </p:nvSpPr>
            <p:spPr>
              <a:xfrm>
                <a:off x="3388833" y="3414545"/>
                <a:ext cx="180555" cy="1805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</p:grpSp>
        <p:sp>
          <p:nvSpPr>
            <p:cNvPr id="12" name="TextBox 54">
              <a:extLst>
                <a:ext uri="{FF2B5EF4-FFF2-40B4-BE49-F238E27FC236}">
                  <a16:creationId xmlns:a16="http://schemas.microsoft.com/office/drawing/2014/main" id="{9DE12307-195E-4A6C-B3E1-42B9F6B6BE65}"/>
                </a:ext>
              </a:extLst>
            </p:cNvPr>
            <p:cNvSpPr txBox="1"/>
            <p:nvPr/>
          </p:nvSpPr>
          <p:spPr>
            <a:xfrm>
              <a:off x="5849723" y="3555350"/>
              <a:ext cx="1366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Cytokines/</a:t>
              </a:r>
            </a:p>
            <a:p>
              <a:r>
                <a:rPr lang="en-GB" dirty="0"/>
                <a:t>Chemokines</a:t>
              </a:r>
            </a:p>
          </p:txBody>
        </p:sp>
        <p:sp>
          <p:nvSpPr>
            <p:cNvPr id="13" name="TextBox 55">
              <a:extLst>
                <a:ext uri="{FF2B5EF4-FFF2-40B4-BE49-F238E27FC236}">
                  <a16:creationId xmlns:a16="http://schemas.microsoft.com/office/drawing/2014/main" id="{971B560D-466C-4F39-91CE-DF94828B2285}"/>
                </a:ext>
              </a:extLst>
            </p:cNvPr>
            <p:cNvSpPr txBox="1"/>
            <p:nvPr/>
          </p:nvSpPr>
          <p:spPr>
            <a:xfrm>
              <a:off x="10908779" y="2809510"/>
              <a:ext cx="911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Antigen</a:t>
              </a:r>
            </a:p>
          </p:txBody>
        </p:sp>
        <p:sp>
          <p:nvSpPr>
            <p:cNvPr id="14" name="TextBox 56">
              <a:extLst>
                <a:ext uri="{FF2B5EF4-FFF2-40B4-BE49-F238E27FC236}">
                  <a16:creationId xmlns:a16="http://schemas.microsoft.com/office/drawing/2014/main" id="{0D0CCAF3-A4EA-4D28-B49D-13FEDE20EF27}"/>
                </a:ext>
              </a:extLst>
            </p:cNvPr>
            <p:cNvSpPr txBox="1"/>
            <p:nvPr/>
          </p:nvSpPr>
          <p:spPr>
            <a:xfrm>
              <a:off x="9573013" y="1982171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T-cells</a:t>
              </a:r>
            </a:p>
          </p:txBody>
        </p:sp>
        <p:sp>
          <p:nvSpPr>
            <p:cNvPr id="15" name="TextBox 58">
              <a:extLst>
                <a:ext uri="{FF2B5EF4-FFF2-40B4-BE49-F238E27FC236}">
                  <a16:creationId xmlns:a16="http://schemas.microsoft.com/office/drawing/2014/main" id="{0D02A5F1-8E50-43BB-BDD8-0F5D52EE8192}"/>
                </a:ext>
              </a:extLst>
            </p:cNvPr>
            <p:cNvSpPr txBox="1"/>
            <p:nvPr/>
          </p:nvSpPr>
          <p:spPr>
            <a:xfrm>
              <a:off x="3249148" y="5408950"/>
              <a:ext cx="2554610" cy="1400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u="sng" dirty="0"/>
                <a:t>Circulating CLL cells</a:t>
              </a:r>
            </a:p>
            <a:p>
              <a:endParaRPr lang="en-GB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FF0000"/>
                  </a:solidFill>
                </a:rPr>
                <a:t>Non-proliferative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FF0000"/>
                  </a:solidFill>
                </a:rPr>
                <a:t>Vulnerable to therapy</a:t>
              </a:r>
            </a:p>
          </p:txBody>
        </p:sp>
        <p:sp>
          <p:nvSpPr>
            <p:cNvPr id="16" name="TextBox 59">
              <a:extLst>
                <a:ext uri="{FF2B5EF4-FFF2-40B4-BE49-F238E27FC236}">
                  <a16:creationId xmlns:a16="http://schemas.microsoft.com/office/drawing/2014/main" id="{EC275BA1-FF18-4881-A964-15E60DECA1B8}"/>
                </a:ext>
              </a:extLst>
            </p:cNvPr>
            <p:cNvSpPr txBox="1"/>
            <p:nvPr/>
          </p:nvSpPr>
          <p:spPr>
            <a:xfrm>
              <a:off x="11890229" y="828936"/>
              <a:ext cx="2964698" cy="18466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u="sng" dirty="0"/>
                <a:t>Tissue-resident CLL cells</a:t>
              </a:r>
            </a:p>
            <a:p>
              <a:endParaRPr lang="en-GB" b="1" dirty="0">
                <a:solidFill>
                  <a:srgbClr val="00B05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rgbClr val="00B050"/>
                  </a:solidFill>
                </a:rPr>
                <a:t>Activated phenotype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rgbClr val="00B05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rgbClr val="00B050"/>
                  </a:solidFill>
                </a:rPr>
                <a:t>Survival/proliferation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rgbClr val="00B05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800" b="1" dirty="0">
                  <a:solidFill>
                    <a:srgbClr val="00B050"/>
                  </a:solidFill>
                </a:rPr>
                <a:t>Therapy evasion</a:t>
              </a:r>
              <a:endParaRPr lang="en-GB" sz="1800" dirty="0">
                <a:solidFill>
                  <a:srgbClr val="00B050"/>
                </a:solidFill>
              </a:endParaRPr>
            </a:p>
          </p:txBody>
        </p:sp>
        <p:sp>
          <p:nvSpPr>
            <p:cNvPr id="17" name="Arrow: Curved Left 16">
              <a:extLst>
                <a:ext uri="{FF2B5EF4-FFF2-40B4-BE49-F238E27FC236}">
                  <a16:creationId xmlns:a16="http://schemas.microsoft.com/office/drawing/2014/main" id="{833B1049-0158-4EDB-84E9-FD01531C3E48}"/>
                </a:ext>
              </a:extLst>
            </p:cNvPr>
            <p:cNvSpPr/>
            <p:nvPr/>
          </p:nvSpPr>
          <p:spPr>
            <a:xfrm rot="11441316">
              <a:off x="7380477" y="4105684"/>
              <a:ext cx="534302" cy="179961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D386905D-6F0F-49C0-BAF5-CFAB156EAE90}"/>
                </a:ext>
              </a:extLst>
            </p:cNvPr>
            <p:cNvSpPr/>
            <p:nvPr/>
          </p:nvSpPr>
          <p:spPr>
            <a:xfrm rot="21344763">
              <a:off x="10428633" y="4147147"/>
              <a:ext cx="534302" cy="179961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45FA0DC1-3F17-4011-9CD8-30DAF67F62C2}"/>
                </a:ext>
              </a:extLst>
            </p:cNvPr>
            <p:cNvSpPr/>
            <p:nvPr/>
          </p:nvSpPr>
          <p:spPr>
            <a:xfrm rot="1254809">
              <a:off x="8225957" y="4660585"/>
              <a:ext cx="489682" cy="234548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691E3199-2187-4425-B11A-D1A7EA7C6953}"/>
                </a:ext>
              </a:extLst>
            </p:cNvPr>
            <p:cNvSpPr/>
            <p:nvPr/>
          </p:nvSpPr>
          <p:spPr>
            <a:xfrm rot="606724">
              <a:off x="8664406" y="4778748"/>
              <a:ext cx="489682" cy="234548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E07E4837-5240-4A94-AB47-4C8CBC2ECA63}"/>
                </a:ext>
              </a:extLst>
            </p:cNvPr>
            <p:cNvSpPr/>
            <p:nvPr/>
          </p:nvSpPr>
          <p:spPr>
            <a:xfrm rot="21339868">
              <a:off x="9131282" y="4796298"/>
              <a:ext cx="489682" cy="234548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7F9ACC-9320-4243-9077-C71563963D97}"/>
                </a:ext>
              </a:extLst>
            </p:cNvPr>
            <p:cNvSpPr/>
            <p:nvPr/>
          </p:nvSpPr>
          <p:spPr>
            <a:xfrm>
              <a:off x="8485827" y="4761197"/>
              <a:ext cx="115588" cy="1189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2EEE7E4-C4C1-4024-A8FA-1E6101800002}"/>
                </a:ext>
              </a:extLst>
            </p:cNvPr>
            <p:cNvSpPr/>
            <p:nvPr/>
          </p:nvSpPr>
          <p:spPr>
            <a:xfrm>
              <a:off x="8969430" y="4867041"/>
              <a:ext cx="115588" cy="1189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E75879-5FC5-4681-B245-3FDC12B410A2}"/>
                </a:ext>
              </a:extLst>
            </p:cNvPr>
            <p:cNvSpPr/>
            <p:nvPr/>
          </p:nvSpPr>
          <p:spPr>
            <a:xfrm>
              <a:off x="9417071" y="4854111"/>
              <a:ext cx="115588" cy="1189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5" name="TextBox 73">
              <a:extLst>
                <a:ext uri="{FF2B5EF4-FFF2-40B4-BE49-F238E27FC236}">
                  <a16:creationId xmlns:a16="http://schemas.microsoft.com/office/drawing/2014/main" id="{153700CC-16A5-48AB-AE6D-1FF22ED3195C}"/>
                </a:ext>
              </a:extLst>
            </p:cNvPr>
            <p:cNvSpPr txBox="1"/>
            <p:nvPr/>
          </p:nvSpPr>
          <p:spPr>
            <a:xfrm>
              <a:off x="7461252" y="5130662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Stromal cells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714979-D1F5-4232-A450-678F862C7B0F}"/>
                </a:ext>
              </a:extLst>
            </p:cNvPr>
            <p:cNvGrpSpPr/>
            <p:nvPr/>
          </p:nvGrpSpPr>
          <p:grpSpPr>
            <a:xfrm rot="19703113">
              <a:off x="8873940" y="3816663"/>
              <a:ext cx="919573" cy="686309"/>
              <a:chOff x="1889183" y="2694907"/>
              <a:chExt cx="2148519" cy="160351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F1FA1F-AA97-42B7-AFC9-EF00B8E8FC9E}"/>
                  </a:ext>
                </a:extLst>
              </p:cNvPr>
              <p:cNvSpPr/>
              <p:nvPr/>
            </p:nvSpPr>
            <p:spPr>
              <a:xfrm>
                <a:off x="1889183" y="2694907"/>
                <a:ext cx="2148519" cy="1603513"/>
              </a:xfrm>
              <a:custGeom>
                <a:avLst/>
                <a:gdLst>
                  <a:gd name="connsiteX0" fmla="*/ 384313 w 2148519"/>
                  <a:gd name="connsiteY0" fmla="*/ 318052 h 1603513"/>
                  <a:gd name="connsiteX1" fmla="*/ 450574 w 2148519"/>
                  <a:gd name="connsiteY1" fmla="*/ 278296 h 1603513"/>
                  <a:gd name="connsiteX2" fmla="*/ 503583 w 2148519"/>
                  <a:gd name="connsiteY2" fmla="*/ 212035 h 1603513"/>
                  <a:gd name="connsiteX3" fmla="*/ 543340 w 2148519"/>
                  <a:gd name="connsiteY3" fmla="*/ 92765 h 1603513"/>
                  <a:gd name="connsiteX4" fmla="*/ 556592 w 2148519"/>
                  <a:gd name="connsiteY4" fmla="*/ 53009 h 1603513"/>
                  <a:gd name="connsiteX5" fmla="*/ 622853 w 2148519"/>
                  <a:gd name="connsiteY5" fmla="*/ 0 h 1603513"/>
                  <a:gd name="connsiteX6" fmla="*/ 755374 w 2148519"/>
                  <a:gd name="connsiteY6" fmla="*/ 13252 h 1603513"/>
                  <a:gd name="connsiteX7" fmla="*/ 781879 w 2148519"/>
                  <a:gd name="connsiteY7" fmla="*/ 53009 h 1603513"/>
                  <a:gd name="connsiteX8" fmla="*/ 808383 w 2148519"/>
                  <a:gd name="connsiteY8" fmla="*/ 225287 h 1603513"/>
                  <a:gd name="connsiteX9" fmla="*/ 980661 w 2148519"/>
                  <a:gd name="connsiteY9" fmla="*/ 198782 h 1603513"/>
                  <a:gd name="connsiteX10" fmla="*/ 1046922 w 2148519"/>
                  <a:gd name="connsiteY10" fmla="*/ 159026 h 1603513"/>
                  <a:gd name="connsiteX11" fmla="*/ 1139687 w 2148519"/>
                  <a:gd name="connsiteY11" fmla="*/ 66261 h 1603513"/>
                  <a:gd name="connsiteX12" fmla="*/ 1219200 w 2148519"/>
                  <a:gd name="connsiteY12" fmla="*/ 39756 h 1603513"/>
                  <a:gd name="connsiteX13" fmla="*/ 1364974 w 2148519"/>
                  <a:gd name="connsiteY13" fmla="*/ 79513 h 1603513"/>
                  <a:gd name="connsiteX14" fmla="*/ 1404731 w 2148519"/>
                  <a:gd name="connsiteY14" fmla="*/ 198782 h 1603513"/>
                  <a:gd name="connsiteX15" fmla="*/ 1457740 w 2148519"/>
                  <a:gd name="connsiteY15" fmla="*/ 265043 h 1603513"/>
                  <a:gd name="connsiteX16" fmla="*/ 1709531 w 2148519"/>
                  <a:gd name="connsiteY16" fmla="*/ 278296 h 1603513"/>
                  <a:gd name="connsiteX17" fmla="*/ 1749287 w 2148519"/>
                  <a:gd name="connsiteY17" fmla="*/ 291548 h 1603513"/>
                  <a:gd name="connsiteX18" fmla="*/ 2001079 w 2148519"/>
                  <a:gd name="connsiteY18" fmla="*/ 304800 h 1603513"/>
                  <a:gd name="connsiteX19" fmla="*/ 2027583 w 2148519"/>
                  <a:gd name="connsiteY19" fmla="*/ 344556 h 1603513"/>
                  <a:gd name="connsiteX20" fmla="*/ 2054087 w 2148519"/>
                  <a:gd name="connsiteY20" fmla="*/ 516835 h 1603513"/>
                  <a:gd name="connsiteX21" fmla="*/ 2080592 w 2148519"/>
                  <a:gd name="connsiteY21" fmla="*/ 596348 h 1603513"/>
                  <a:gd name="connsiteX22" fmla="*/ 2107096 w 2148519"/>
                  <a:gd name="connsiteY22" fmla="*/ 636104 h 1603513"/>
                  <a:gd name="connsiteX23" fmla="*/ 2120348 w 2148519"/>
                  <a:gd name="connsiteY23" fmla="*/ 675861 h 1603513"/>
                  <a:gd name="connsiteX24" fmla="*/ 2146853 w 2148519"/>
                  <a:gd name="connsiteY24" fmla="*/ 702365 h 1603513"/>
                  <a:gd name="connsiteX25" fmla="*/ 2107096 w 2148519"/>
                  <a:gd name="connsiteY25" fmla="*/ 821635 h 1603513"/>
                  <a:gd name="connsiteX26" fmla="*/ 2067340 w 2148519"/>
                  <a:gd name="connsiteY26" fmla="*/ 834887 h 1603513"/>
                  <a:gd name="connsiteX27" fmla="*/ 2040835 w 2148519"/>
                  <a:gd name="connsiteY27" fmla="*/ 874643 h 1603513"/>
                  <a:gd name="connsiteX28" fmla="*/ 2014331 w 2148519"/>
                  <a:gd name="connsiteY28" fmla="*/ 901148 h 1603513"/>
                  <a:gd name="connsiteX29" fmla="*/ 2001079 w 2148519"/>
                  <a:gd name="connsiteY29" fmla="*/ 940904 h 1603513"/>
                  <a:gd name="connsiteX30" fmla="*/ 1974574 w 2148519"/>
                  <a:gd name="connsiteY30" fmla="*/ 980661 h 1603513"/>
                  <a:gd name="connsiteX31" fmla="*/ 1948070 w 2148519"/>
                  <a:gd name="connsiteY31" fmla="*/ 1060174 h 1603513"/>
                  <a:gd name="connsiteX32" fmla="*/ 1908313 w 2148519"/>
                  <a:gd name="connsiteY32" fmla="*/ 1219200 h 1603513"/>
                  <a:gd name="connsiteX33" fmla="*/ 1881809 w 2148519"/>
                  <a:gd name="connsiteY33" fmla="*/ 1258956 h 1603513"/>
                  <a:gd name="connsiteX34" fmla="*/ 1868557 w 2148519"/>
                  <a:gd name="connsiteY34" fmla="*/ 1298713 h 1603513"/>
                  <a:gd name="connsiteX35" fmla="*/ 1749287 w 2148519"/>
                  <a:gd name="connsiteY35" fmla="*/ 1311965 h 1603513"/>
                  <a:gd name="connsiteX36" fmla="*/ 1643270 w 2148519"/>
                  <a:gd name="connsiteY36" fmla="*/ 1404730 h 1603513"/>
                  <a:gd name="connsiteX37" fmla="*/ 1603513 w 2148519"/>
                  <a:gd name="connsiteY37" fmla="*/ 1417982 h 1603513"/>
                  <a:gd name="connsiteX38" fmla="*/ 1537253 w 2148519"/>
                  <a:gd name="connsiteY38" fmla="*/ 1417982 h 1603513"/>
                  <a:gd name="connsiteX39" fmla="*/ 1484244 w 2148519"/>
                  <a:gd name="connsiteY39" fmla="*/ 1298713 h 1603513"/>
                  <a:gd name="connsiteX40" fmla="*/ 1444487 w 2148519"/>
                  <a:gd name="connsiteY40" fmla="*/ 1285461 h 1603513"/>
                  <a:gd name="connsiteX41" fmla="*/ 1378226 w 2148519"/>
                  <a:gd name="connsiteY41" fmla="*/ 1245704 h 1603513"/>
                  <a:gd name="connsiteX42" fmla="*/ 1325218 w 2148519"/>
                  <a:gd name="connsiteY42" fmla="*/ 1364974 h 1603513"/>
                  <a:gd name="connsiteX43" fmla="*/ 1311966 w 2148519"/>
                  <a:gd name="connsiteY43" fmla="*/ 1404730 h 1603513"/>
                  <a:gd name="connsiteX44" fmla="*/ 1245705 w 2148519"/>
                  <a:gd name="connsiteY44" fmla="*/ 1457739 h 1603513"/>
                  <a:gd name="connsiteX45" fmla="*/ 1205948 w 2148519"/>
                  <a:gd name="connsiteY45" fmla="*/ 1524000 h 1603513"/>
                  <a:gd name="connsiteX46" fmla="*/ 1152940 w 2148519"/>
                  <a:gd name="connsiteY46" fmla="*/ 1590261 h 1603513"/>
                  <a:gd name="connsiteX47" fmla="*/ 1113183 w 2148519"/>
                  <a:gd name="connsiteY47" fmla="*/ 1603513 h 1603513"/>
                  <a:gd name="connsiteX48" fmla="*/ 1046922 w 2148519"/>
                  <a:gd name="connsiteY48" fmla="*/ 1550504 h 1603513"/>
                  <a:gd name="connsiteX49" fmla="*/ 1020418 w 2148519"/>
                  <a:gd name="connsiteY49" fmla="*/ 1510748 h 1603513"/>
                  <a:gd name="connsiteX50" fmla="*/ 954157 w 2148519"/>
                  <a:gd name="connsiteY50" fmla="*/ 1444487 h 1603513"/>
                  <a:gd name="connsiteX51" fmla="*/ 901148 w 2148519"/>
                  <a:gd name="connsiteY51" fmla="*/ 1391478 h 1603513"/>
                  <a:gd name="connsiteX52" fmla="*/ 689113 w 2148519"/>
                  <a:gd name="connsiteY52" fmla="*/ 1378226 h 1603513"/>
                  <a:gd name="connsiteX53" fmla="*/ 649357 w 2148519"/>
                  <a:gd name="connsiteY53" fmla="*/ 1364974 h 1603513"/>
                  <a:gd name="connsiteX54" fmla="*/ 583096 w 2148519"/>
                  <a:gd name="connsiteY54" fmla="*/ 1351722 h 1603513"/>
                  <a:gd name="connsiteX55" fmla="*/ 556592 w 2148519"/>
                  <a:gd name="connsiteY55" fmla="*/ 1325217 h 1603513"/>
                  <a:gd name="connsiteX56" fmla="*/ 543340 w 2148519"/>
                  <a:gd name="connsiteY56" fmla="*/ 1285461 h 1603513"/>
                  <a:gd name="connsiteX57" fmla="*/ 530087 w 2148519"/>
                  <a:gd name="connsiteY57" fmla="*/ 1232452 h 1603513"/>
                  <a:gd name="connsiteX58" fmla="*/ 450574 w 2148519"/>
                  <a:gd name="connsiteY58" fmla="*/ 1219200 h 1603513"/>
                  <a:gd name="connsiteX59" fmla="*/ 238540 w 2148519"/>
                  <a:gd name="connsiteY59" fmla="*/ 1205948 h 1603513"/>
                  <a:gd name="connsiteX60" fmla="*/ 198783 w 2148519"/>
                  <a:gd name="connsiteY60" fmla="*/ 1192696 h 1603513"/>
                  <a:gd name="connsiteX61" fmla="*/ 79513 w 2148519"/>
                  <a:gd name="connsiteY61" fmla="*/ 1126435 h 1603513"/>
                  <a:gd name="connsiteX62" fmla="*/ 26505 w 2148519"/>
                  <a:gd name="connsiteY62" fmla="*/ 1073426 h 1603513"/>
                  <a:gd name="connsiteX63" fmla="*/ 13253 w 2148519"/>
                  <a:gd name="connsiteY63" fmla="*/ 1033669 h 1603513"/>
                  <a:gd name="connsiteX64" fmla="*/ 79513 w 2148519"/>
                  <a:gd name="connsiteY64" fmla="*/ 980661 h 1603513"/>
                  <a:gd name="connsiteX65" fmla="*/ 119270 w 2148519"/>
                  <a:gd name="connsiteY65" fmla="*/ 967409 h 1603513"/>
                  <a:gd name="connsiteX66" fmla="*/ 145774 w 2148519"/>
                  <a:gd name="connsiteY66" fmla="*/ 940904 h 1603513"/>
                  <a:gd name="connsiteX67" fmla="*/ 185531 w 2148519"/>
                  <a:gd name="connsiteY67" fmla="*/ 927652 h 1603513"/>
                  <a:gd name="connsiteX68" fmla="*/ 278296 w 2148519"/>
                  <a:gd name="connsiteY68" fmla="*/ 901148 h 1603513"/>
                  <a:gd name="connsiteX69" fmla="*/ 278296 w 2148519"/>
                  <a:gd name="connsiteY69" fmla="*/ 742122 h 1603513"/>
                  <a:gd name="connsiteX70" fmla="*/ 251792 w 2148519"/>
                  <a:gd name="connsiteY70" fmla="*/ 715617 h 1603513"/>
                  <a:gd name="connsiteX71" fmla="*/ 198783 w 2148519"/>
                  <a:gd name="connsiteY71" fmla="*/ 662609 h 1603513"/>
                  <a:gd name="connsiteX72" fmla="*/ 145774 w 2148519"/>
                  <a:gd name="connsiteY72" fmla="*/ 609600 h 1603513"/>
                  <a:gd name="connsiteX73" fmla="*/ 79513 w 2148519"/>
                  <a:gd name="connsiteY73" fmla="*/ 556591 h 1603513"/>
                  <a:gd name="connsiteX74" fmla="*/ 26505 w 2148519"/>
                  <a:gd name="connsiteY74" fmla="*/ 477078 h 1603513"/>
                  <a:gd name="connsiteX75" fmla="*/ 0 w 2148519"/>
                  <a:gd name="connsiteY75" fmla="*/ 437322 h 1603513"/>
                  <a:gd name="connsiteX76" fmla="*/ 13253 w 2148519"/>
                  <a:gd name="connsiteY76" fmla="*/ 331304 h 1603513"/>
                  <a:gd name="connsiteX77" fmla="*/ 53009 w 2148519"/>
                  <a:gd name="connsiteY77" fmla="*/ 304800 h 1603513"/>
                  <a:gd name="connsiteX78" fmla="*/ 185531 w 2148519"/>
                  <a:gd name="connsiteY78" fmla="*/ 318052 h 1603513"/>
                  <a:gd name="connsiteX79" fmla="*/ 265044 w 2148519"/>
                  <a:gd name="connsiteY79" fmla="*/ 344556 h 1603513"/>
                  <a:gd name="connsiteX80" fmla="*/ 318053 w 2148519"/>
                  <a:gd name="connsiteY80" fmla="*/ 410817 h 1603513"/>
                  <a:gd name="connsiteX81" fmla="*/ 331305 w 2148519"/>
                  <a:gd name="connsiteY81" fmla="*/ 450574 h 1603513"/>
                  <a:gd name="connsiteX82" fmla="*/ 410818 w 2148519"/>
                  <a:gd name="connsiteY82" fmla="*/ 437322 h 1603513"/>
                  <a:gd name="connsiteX83" fmla="*/ 384313 w 2148519"/>
                  <a:gd name="connsiteY83" fmla="*/ 318052 h 160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148519" h="1603513">
                    <a:moveTo>
                      <a:pt x="384313" y="318052"/>
                    </a:moveTo>
                    <a:cubicBezTo>
                      <a:pt x="390939" y="291548"/>
                      <a:pt x="429614" y="293267"/>
                      <a:pt x="450574" y="278296"/>
                    </a:cubicBezTo>
                    <a:cubicBezTo>
                      <a:pt x="474607" y="261129"/>
                      <a:pt x="487655" y="235928"/>
                      <a:pt x="503583" y="212035"/>
                    </a:cubicBezTo>
                    <a:lnTo>
                      <a:pt x="543340" y="92765"/>
                    </a:lnTo>
                    <a:cubicBezTo>
                      <a:pt x="547757" y="79513"/>
                      <a:pt x="546715" y="62887"/>
                      <a:pt x="556592" y="53009"/>
                    </a:cubicBezTo>
                    <a:cubicBezTo>
                      <a:pt x="594358" y="15242"/>
                      <a:pt x="572700" y="33434"/>
                      <a:pt x="622853" y="0"/>
                    </a:cubicBezTo>
                    <a:cubicBezTo>
                      <a:pt x="667027" y="4417"/>
                      <a:pt x="713258" y="-787"/>
                      <a:pt x="755374" y="13252"/>
                    </a:cubicBezTo>
                    <a:cubicBezTo>
                      <a:pt x="770484" y="18289"/>
                      <a:pt x="776842" y="37899"/>
                      <a:pt x="781879" y="53009"/>
                    </a:cubicBezTo>
                    <a:cubicBezTo>
                      <a:pt x="786476" y="66799"/>
                      <a:pt x="807362" y="218140"/>
                      <a:pt x="808383" y="225287"/>
                    </a:cubicBezTo>
                    <a:cubicBezTo>
                      <a:pt x="816046" y="224521"/>
                      <a:pt x="942450" y="221709"/>
                      <a:pt x="980661" y="198782"/>
                    </a:cubicBezTo>
                    <a:cubicBezTo>
                      <a:pt x="1071610" y="144212"/>
                      <a:pt x="934306" y="196565"/>
                      <a:pt x="1046922" y="159026"/>
                    </a:cubicBezTo>
                    <a:cubicBezTo>
                      <a:pt x="1065252" y="104036"/>
                      <a:pt x="1059942" y="92843"/>
                      <a:pt x="1139687" y="66261"/>
                    </a:cubicBezTo>
                    <a:lnTo>
                      <a:pt x="1219200" y="39756"/>
                    </a:lnTo>
                    <a:cubicBezTo>
                      <a:pt x="1242841" y="42711"/>
                      <a:pt x="1339492" y="38742"/>
                      <a:pt x="1364974" y="79513"/>
                    </a:cubicBezTo>
                    <a:cubicBezTo>
                      <a:pt x="1364975" y="79515"/>
                      <a:pt x="1398105" y="178902"/>
                      <a:pt x="1404731" y="198782"/>
                    </a:cubicBezTo>
                    <a:cubicBezTo>
                      <a:pt x="1414675" y="228614"/>
                      <a:pt x="1415874" y="259334"/>
                      <a:pt x="1457740" y="265043"/>
                    </a:cubicBezTo>
                    <a:cubicBezTo>
                      <a:pt x="1541016" y="276399"/>
                      <a:pt x="1625601" y="273878"/>
                      <a:pt x="1709531" y="278296"/>
                    </a:cubicBezTo>
                    <a:cubicBezTo>
                      <a:pt x="1722783" y="282713"/>
                      <a:pt x="1735376" y="290283"/>
                      <a:pt x="1749287" y="291548"/>
                    </a:cubicBezTo>
                    <a:cubicBezTo>
                      <a:pt x="1832989" y="299157"/>
                      <a:pt x="1918517" y="289074"/>
                      <a:pt x="2001079" y="304800"/>
                    </a:cubicBezTo>
                    <a:cubicBezTo>
                      <a:pt x="2016725" y="307780"/>
                      <a:pt x="2018748" y="331304"/>
                      <a:pt x="2027583" y="344556"/>
                    </a:cubicBezTo>
                    <a:cubicBezTo>
                      <a:pt x="2033783" y="394158"/>
                      <a:pt x="2040077" y="465467"/>
                      <a:pt x="2054087" y="516835"/>
                    </a:cubicBezTo>
                    <a:cubicBezTo>
                      <a:pt x="2061438" y="543789"/>
                      <a:pt x="2065095" y="573102"/>
                      <a:pt x="2080592" y="596348"/>
                    </a:cubicBezTo>
                    <a:lnTo>
                      <a:pt x="2107096" y="636104"/>
                    </a:lnTo>
                    <a:cubicBezTo>
                      <a:pt x="2111513" y="649356"/>
                      <a:pt x="2113161" y="663883"/>
                      <a:pt x="2120348" y="675861"/>
                    </a:cubicBezTo>
                    <a:cubicBezTo>
                      <a:pt x="2126776" y="686575"/>
                      <a:pt x="2145473" y="689947"/>
                      <a:pt x="2146853" y="702365"/>
                    </a:cubicBezTo>
                    <a:cubicBezTo>
                      <a:pt x="2151804" y="746923"/>
                      <a:pt x="2147698" y="797273"/>
                      <a:pt x="2107096" y="821635"/>
                    </a:cubicBezTo>
                    <a:cubicBezTo>
                      <a:pt x="2095118" y="828822"/>
                      <a:pt x="2080592" y="830470"/>
                      <a:pt x="2067340" y="834887"/>
                    </a:cubicBezTo>
                    <a:cubicBezTo>
                      <a:pt x="2058505" y="848139"/>
                      <a:pt x="2050785" y="862206"/>
                      <a:pt x="2040835" y="874643"/>
                    </a:cubicBezTo>
                    <a:cubicBezTo>
                      <a:pt x="2033030" y="884399"/>
                      <a:pt x="2020759" y="890434"/>
                      <a:pt x="2014331" y="901148"/>
                    </a:cubicBezTo>
                    <a:cubicBezTo>
                      <a:pt x="2007144" y="913126"/>
                      <a:pt x="2007326" y="928410"/>
                      <a:pt x="2001079" y="940904"/>
                    </a:cubicBezTo>
                    <a:cubicBezTo>
                      <a:pt x="1993956" y="955150"/>
                      <a:pt x="1983409" y="967409"/>
                      <a:pt x="1974574" y="980661"/>
                    </a:cubicBezTo>
                    <a:cubicBezTo>
                      <a:pt x="1965739" y="1007165"/>
                      <a:pt x="1952663" y="1032616"/>
                      <a:pt x="1948070" y="1060174"/>
                    </a:cubicBezTo>
                    <a:cubicBezTo>
                      <a:pt x="1941446" y="1099921"/>
                      <a:pt x="1931649" y="1184197"/>
                      <a:pt x="1908313" y="1219200"/>
                    </a:cubicBezTo>
                    <a:lnTo>
                      <a:pt x="1881809" y="1258956"/>
                    </a:lnTo>
                    <a:cubicBezTo>
                      <a:pt x="1877392" y="1272208"/>
                      <a:pt x="1881527" y="1293525"/>
                      <a:pt x="1868557" y="1298713"/>
                    </a:cubicBezTo>
                    <a:cubicBezTo>
                      <a:pt x="1831417" y="1313569"/>
                      <a:pt x="1788094" y="1302263"/>
                      <a:pt x="1749287" y="1311965"/>
                    </a:cubicBezTo>
                    <a:cubicBezTo>
                      <a:pt x="1696041" y="1325276"/>
                      <a:pt x="1696279" y="1387061"/>
                      <a:pt x="1643270" y="1404730"/>
                    </a:cubicBezTo>
                    <a:lnTo>
                      <a:pt x="1603513" y="1417982"/>
                    </a:lnTo>
                    <a:cubicBezTo>
                      <a:pt x="1579870" y="1441626"/>
                      <a:pt x="1569402" y="1469421"/>
                      <a:pt x="1537253" y="1417982"/>
                    </a:cubicBezTo>
                    <a:cubicBezTo>
                      <a:pt x="1514984" y="1382352"/>
                      <a:pt x="1520959" y="1328085"/>
                      <a:pt x="1484244" y="1298713"/>
                    </a:cubicBezTo>
                    <a:cubicBezTo>
                      <a:pt x="1473336" y="1289987"/>
                      <a:pt x="1457739" y="1289878"/>
                      <a:pt x="1444487" y="1285461"/>
                    </a:cubicBezTo>
                    <a:cubicBezTo>
                      <a:pt x="1432284" y="1273258"/>
                      <a:pt x="1402803" y="1235873"/>
                      <a:pt x="1378226" y="1245704"/>
                    </a:cubicBezTo>
                    <a:cubicBezTo>
                      <a:pt x="1353995" y="1255397"/>
                      <a:pt x="1325588" y="1363863"/>
                      <a:pt x="1325218" y="1364974"/>
                    </a:cubicBezTo>
                    <a:cubicBezTo>
                      <a:pt x="1320801" y="1378226"/>
                      <a:pt x="1321843" y="1394853"/>
                      <a:pt x="1311966" y="1404730"/>
                    </a:cubicBezTo>
                    <a:cubicBezTo>
                      <a:pt x="1274199" y="1442497"/>
                      <a:pt x="1295857" y="1424304"/>
                      <a:pt x="1245705" y="1457739"/>
                    </a:cubicBezTo>
                    <a:cubicBezTo>
                      <a:pt x="1222691" y="1526783"/>
                      <a:pt x="1247528" y="1472025"/>
                      <a:pt x="1205948" y="1524000"/>
                    </a:cubicBezTo>
                    <a:cubicBezTo>
                      <a:pt x="1189281" y="1544833"/>
                      <a:pt x="1177552" y="1575494"/>
                      <a:pt x="1152940" y="1590261"/>
                    </a:cubicBezTo>
                    <a:cubicBezTo>
                      <a:pt x="1140962" y="1597448"/>
                      <a:pt x="1126435" y="1599096"/>
                      <a:pt x="1113183" y="1603513"/>
                    </a:cubicBezTo>
                    <a:cubicBezTo>
                      <a:pt x="1083660" y="1583831"/>
                      <a:pt x="1068505" y="1577483"/>
                      <a:pt x="1046922" y="1550504"/>
                    </a:cubicBezTo>
                    <a:cubicBezTo>
                      <a:pt x="1036973" y="1538067"/>
                      <a:pt x="1030906" y="1522734"/>
                      <a:pt x="1020418" y="1510748"/>
                    </a:cubicBezTo>
                    <a:cubicBezTo>
                      <a:pt x="999849" y="1487241"/>
                      <a:pt x="976244" y="1466574"/>
                      <a:pt x="954157" y="1444487"/>
                    </a:cubicBezTo>
                    <a:lnTo>
                      <a:pt x="901148" y="1391478"/>
                    </a:lnTo>
                    <a:lnTo>
                      <a:pt x="689113" y="1378226"/>
                    </a:lnTo>
                    <a:cubicBezTo>
                      <a:pt x="675861" y="1373809"/>
                      <a:pt x="662909" y="1368362"/>
                      <a:pt x="649357" y="1364974"/>
                    </a:cubicBezTo>
                    <a:cubicBezTo>
                      <a:pt x="627505" y="1359511"/>
                      <a:pt x="603799" y="1360595"/>
                      <a:pt x="583096" y="1351722"/>
                    </a:cubicBezTo>
                    <a:cubicBezTo>
                      <a:pt x="571612" y="1346800"/>
                      <a:pt x="565427" y="1334052"/>
                      <a:pt x="556592" y="1325217"/>
                    </a:cubicBezTo>
                    <a:cubicBezTo>
                      <a:pt x="552175" y="1311965"/>
                      <a:pt x="547178" y="1298892"/>
                      <a:pt x="543340" y="1285461"/>
                    </a:cubicBezTo>
                    <a:cubicBezTo>
                      <a:pt x="538336" y="1267948"/>
                      <a:pt x="544908" y="1243038"/>
                      <a:pt x="530087" y="1232452"/>
                    </a:cubicBezTo>
                    <a:cubicBezTo>
                      <a:pt x="508222" y="1216834"/>
                      <a:pt x="477334" y="1221633"/>
                      <a:pt x="450574" y="1219200"/>
                    </a:cubicBezTo>
                    <a:cubicBezTo>
                      <a:pt x="380049" y="1212789"/>
                      <a:pt x="309218" y="1210365"/>
                      <a:pt x="238540" y="1205948"/>
                    </a:cubicBezTo>
                    <a:cubicBezTo>
                      <a:pt x="225288" y="1201531"/>
                      <a:pt x="210994" y="1199480"/>
                      <a:pt x="198783" y="1192696"/>
                    </a:cubicBezTo>
                    <a:cubicBezTo>
                      <a:pt x="62078" y="1116749"/>
                      <a:pt x="169473" y="1156421"/>
                      <a:pt x="79513" y="1126435"/>
                    </a:cubicBezTo>
                    <a:cubicBezTo>
                      <a:pt x="44174" y="1020415"/>
                      <a:pt x="97183" y="1144105"/>
                      <a:pt x="26505" y="1073426"/>
                    </a:cubicBezTo>
                    <a:cubicBezTo>
                      <a:pt x="16627" y="1063548"/>
                      <a:pt x="17670" y="1046921"/>
                      <a:pt x="13253" y="1033669"/>
                    </a:cubicBezTo>
                    <a:cubicBezTo>
                      <a:pt x="113183" y="1000359"/>
                      <a:pt x="-6121" y="1049167"/>
                      <a:pt x="79513" y="980661"/>
                    </a:cubicBezTo>
                    <a:cubicBezTo>
                      <a:pt x="90421" y="971935"/>
                      <a:pt x="106018" y="971826"/>
                      <a:pt x="119270" y="967409"/>
                    </a:cubicBezTo>
                    <a:cubicBezTo>
                      <a:pt x="128105" y="958574"/>
                      <a:pt x="135060" y="947332"/>
                      <a:pt x="145774" y="940904"/>
                    </a:cubicBezTo>
                    <a:cubicBezTo>
                      <a:pt x="157752" y="933717"/>
                      <a:pt x="172099" y="931490"/>
                      <a:pt x="185531" y="927652"/>
                    </a:cubicBezTo>
                    <a:cubicBezTo>
                      <a:pt x="302004" y="894375"/>
                      <a:pt x="182981" y="932920"/>
                      <a:pt x="278296" y="901148"/>
                    </a:cubicBezTo>
                    <a:cubicBezTo>
                      <a:pt x="300064" y="835843"/>
                      <a:pt x="304926" y="839767"/>
                      <a:pt x="278296" y="742122"/>
                    </a:cubicBezTo>
                    <a:cubicBezTo>
                      <a:pt x="275009" y="730068"/>
                      <a:pt x="260627" y="724452"/>
                      <a:pt x="251792" y="715617"/>
                    </a:cubicBezTo>
                    <a:cubicBezTo>
                      <a:pt x="225288" y="636105"/>
                      <a:pt x="260627" y="706783"/>
                      <a:pt x="198783" y="662609"/>
                    </a:cubicBezTo>
                    <a:cubicBezTo>
                      <a:pt x="178449" y="648085"/>
                      <a:pt x="166566" y="623461"/>
                      <a:pt x="145774" y="609600"/>
                    </a:cubicBezTo>
                    <a:cubicBezTo>
                      <a:pt x="119693" y="592213"/>
                      <a:pt x="98396" y="581769"/>
                      <a:pt x="79513" y="556591"/>
                    </a:cubicBezTo>
                    <a:cubicBezTo>
                      <a:pt x="60401" y="531108"/>
                      <a:pt x="44175" y="503582"/>
                      <a:pt x="26505" y="477078"/>
                    </a:cubicBezTo>
                    <a:lnTo>
                      <a:pt x="0" y="437322"/>
                    </a:lnTo>
                    <a:cubicBezTo>
                      <a:pt x="4418" y="401983"/>
                      <a:pt x="26" y="364371"/>
                      <a:pt x="13253" y="331304"/>
                    </a:cubicBezTo>
                    <a:cubicBezTo>
                      <a:pt x="19168" y="316516"/>
                      <a:pt x="37129" y="306022"/>
                      <a:pt x="53009" y="304800"/>
                    </a:cubicBezTo>
                    <a:cubicBezTo>
                      <a:pt x="97273" y="301395"/>
                      <a:pt x="141357" y="313635"/>
                      <a:pt x="185531" y="318052"/>
                    </a:cubicBezTo>
                    <a:cubicBezTo>
                      <a:pt x="212035" y="326887"/>
                      <a:pt x="256209" y="318052"/>
                      <a:pt x="265044" y="344556"/>
                    </a:cubicBezTo>
                    <a:cubicBezTo>
                      <a:pt x="283333" y="399423"/>
                      <a:pt x="266673" y="376564"/>
                      <a:pt x="318053" y="410817"/>
                    </a:cubicBezTo>
                    <a:cubicBezTo>
                      <a:pt x="322470" y="424069"/>
                      <a:pt x="321427" y="440696"/>
                      <a:pt x="331305" y="450574"/>
                    </a:cubicBezTo>
                    <a:cubicBezTo>
                      <a:pt x="351616" y="470885"/>
                      <a:pt x="398838" y="469268"/>
                      <a:pt x="410818" y="437322"/>
                    </a:cubicBezTo>
                    <a:cubicBezTo>
                      <a:pt x="420124" y="412505"/>
                      <a:pt x="377687" y="344556"/>
                      <a:pt x="384313" y="318052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C8A153-A911-4AD8-9E82-97F2A6CB8433}"/>
                  </a:ext>
                </a:extLst>
              </p:cNvPr>
              <p:cNvSpPr/>
              <p:nvPr/>
            </p:nvSpPr>
            <p:spPr>
              <a:xfrm>
                <a:off x="2656410" y="3145606"/>
                <a:ext cx="614063" cy="61406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sp>
          <p:nvSpPr>
            <p:cNvPr id="27" name="TextBox 77">
              <a:extLst>
                <a:ext uri="{FF2B5EF4-FFF2-40B4-BE49-F238E27FC236}">
                  <a16:creationId xmlns:a16="http://schemas.microsoft.com/office/drawing/2014/main" id="{EBB1DBA3-8303-454E-A731-5E54F627ED88}"/>
                </a:ext>
              </a:extLst>
            </p:cNvPr>
            <p:cNvSpPr txBox="1"/>
            <p:nvPr/>
          </p:nvSpPr>
          <p:spPr>
            <a:xfrm>
              <a:off x="10767042" y="3632070"/>
              <a:ext cx="1455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Macrophages</a:t>
              </a:r>
            </a:p>
          </p:txBody>
        </p:sp>
        <p:sp>
          <p:nvSpPr>
            <p:cNvPr id="28" name="TextBox 78">
              <a:extLst>
                <a:ext uri="{FF2B5EF4-FFF2-40B4-BE49-F238E27FC236}">
                  <a16:creationId xmlns:a16="http://schemas.microsoft.com/office/drawing/2014/main" id="{A1B5F7EF-5D80-46BC-B28F-0691C0D6550A}"/>
                </a:ext>
              </a:extLst>
            </p:cNvPr>
            <p:cNvSpPr txBox="1"/>
            <p:nvPr/>
          </p:nvSpPr>
          <p:spPr>
            <a:xfrm>
              <a:off x="7496430" y="2022920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CLL-cell</a:t>
              </a:r>
            </a:p>
          </p:txBody>
        </p:sp>
        <p:sp>
          <p:nvSpPr>
            <p:cNvPr id="29" name="TextBox 79">
              <a:extLst>
                <a:ext uri="{FF2B5EF4-FFF2-40B4-BE49-F238E27FC236}">
                  <a16:creationId xmlns:a16="http://schemas.microsoft.com/office/drawing/2014/main" id="{CC5FADE8-7245-464C-9FDF-FC0FBC64C6D7}"/>
                </a:ext>
              </a:extLst>
            </p:cNvPr>
            <p:cNvSpPr txBox="1"/>
            <p:nvPr/>
          </p:nvSpPr>
          <p:spPr>
            <a:xfrm>
              <a:off x="11201399" y="5962948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CLL-cells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587638-31AA-4A82-AE68-EC189E26B39D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8148845" y="4969986"/>
              <a:ext cx="466854" cy="160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75F595-AF13-4DFA-977E-2098F82A1B23}"/>
                </a:ext>
              </a:extLst>
            </p:cNvPr>
            <p:cNvCxnSpPr>
              <a:cxnSpLocks/>
              <a:stCxn id="50" idx="1"/>
              <a:endCxn id="28" idx="2"/>
            </p:cNvCxnSpPr>
            <p:nvPr/>
          </p:nvCxnSpPr>
          <p:spPr>
            <a:xfrm flipH="1" flipV="1">
              <a:off x="7943027" y="2392252"/>
              <a:ext cx="497575" cy="518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613B18-D012-4BC2-BC7C-87C3EF15FB45}"/>
                </a:ext>
              </a:extLst>
            </p:cNvPr>
            <p:cNvCxnSpPr>
              <a:cxnSpLocks/>
              <a:stCxn id="48" idx="7"/>
              <a:endCxn id="14" idx="2"/>
            </p:cNvCxnSpPr>
            <p:nvPr/>
          </p:nvCxnSpPr>
          <p:spPr>
            <a:xfrm flipV="1">
              <a:off x="9509104" y="2351503"/>
              <a:ext cx="451997" cy="795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852B5A-6575-4EEE-A78C-2F35C795C590}"/>
                </a:ext>
              </a:extLst>
            </p:cNvPr>
            <p:cNvCxnSpPr>
              <a:cxnSpLocks/>
              <a:stCxn id="46" idx="3"/>
              <a:endCxn id="13" idx="1"/>
            </p:cNvCxnSpPr>
            <p:nvPr/>
          </p:nvCxnSpPr>
          <p:spPr>
            <a:xfrm flipV="1">
              <a:off x="10310458" y="2994176"/>
              <a:ext cx="598321" cy="4623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090424-9F5D-4A13-A052-3E7B9CFA2290}"/>
                </a:ext>
              </a:extLst>
            </p:cNvPr>
            <p:cNvCxnSpPr>
              <a:cxnSpLocks/>
              <a:stCxn id="37" idx="30"/>
              <a:endCxn id="27" idx="1"/>
            </p:cNvCxnSpPr>
            <p:nvPr/>
          </p:nvCxnSpPr>
          <p:spPr>
            <a:xfrm flipV="1">
              <a:off x="9702016" y="3816736"/>
              <a:ext cx="1065026" cy="206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4B2556-221A-435A-B142-F6DC32F41840}"/>
                </a:ext>
              </a:extLst>
            </p:cNvPr>
            <p:cNvCxnSpPr>
              <a:cxnSpLocks/>
              <a:stCxn id="12" idx="3"/>
              <a:endCxn id="39" idx="2"/>
            </p:cNvCxnSpPr>
            <p:nvPr/>
          </p:nvCxnSpPr>
          <p:spPr>
            <a:xfrm flipV="1">
              <a:off x="7216577" y="3872640"/>
              <a:ext cx="654878" cy="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7E04B6-A585-493B-9C39-6AF82D5C9EE2}"/>
                </a:ext>
              </a:extLst>
            </p:cNvPr>
            <p:cNvCxnSpPr>
              <a:cxnSpLocks/>
              <a:stCxn id="29" idx="1"/>
              <a:endCxn id="75" idx="6"/>
            </p:cNvCxnSpPr>
            <p:nvPr/>
          </p:nvCxnSpPr>
          <p:spPr>
            <a:xfrm flipH="1">
              <a:off x="10736672" y="6147614"/>
              <a:ext cx="464727" cy="237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2">
            <a:extLst>
              <a:ext uri="{FF2B5EF4-FFF2-40B4-BE49-F238E27FC236}">
                <a16:creationId xmlns:a16="http://schemas.microsoft.com/office/drawing/2014/main" id="{009DA4D7-13AC-4A21-A937-5D7AB63BE8C3}"/>
              </a:ext>
            </a:extLst>
          </p:cNvPr>
          <p:cNvSpPr txBox="1"/>
          <p:nvPr/>
        </p:nvSpPr>
        <p:spPr>
          <a:xfrm flipH="1">
            <a:off x="277968" y="213519"/>
            <a:ext cx="526696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u="sng" dirty="0"/>
              <a:t>CLL cell migration (trafficking)</a:t>
            </a:r>
          </a:p>
        </p:txBody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0E5C86D4-4033-0B47-9B1D-EAC1AB7CD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9571" y="5774883"/>
            <a:ext cx="19281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/>
              <a:t>Herishanu</a:t>
            </a:r>
            <a:r>
              <a:rPr lang="en-US" altLang="en-US" sz="1400" dirty="0"/>
              <a:t> </a:t>
            </a:r>
            <a:r>
              <a:rPr lang="en-US" altLang="en-US" sz="1400" i="1" dirty="0"/>
              <a:t>et al</a:t>
            </a:r>
            <a:r>
              <a:rPr lang="en-US" altLang="en-US" sz="1400" dirty="0"/>
              <a:t> 2011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Patten </a:t>
            </a:r>
            <a:r>
              <a:rPr lang="en-US" altLang="en-US" sz="1400" i="1" dirty="0"/>
              <a:t>et al </a:t>
            </a:r>
            <a:r>
              <a:rPr lang="en-US" altLang="en-US" sz="1400" dirty="0"/>
              <a:t>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/>
              <a:t>Buggins</a:t>
            </a:r>
            <a:r>
              <a:rPr lang="en-US" altLang="en-US" sz="1400" dirty="0"/>
              <a:t> </a:t>
            </a:r>
            <a:r>
              <a:rPr lang="en-US" altLang="en-US" sz="1400" i="1" dirty="0"/>
              <a:t>et al </a:t>
            </a:r>
            <a:r>
              <a:rPr lang="en-US" altLang="en-US" sz="1400" dirty="0"/>
              <a:t>2010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/>
              <a:t>Pasikowska</a:t>
            </a:r>
            <a:r>
              <a:rPr lang="en-US" altLang="en-US" sz="1400" dirty="0"/>
              <a:t> </a:t>
            </a:r>
            <a:r>
              <a:rPr lang="en-US" altLang="en-US" sz="1400" i="1" dirty="0"/>
              <a:t>et al </a:t>
            </a:r>
            <a:r>
              <a:rPr lang="en-US" altLang="en-US" sz="14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22316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D7CA91-1BA0-40EC-BB4E-8FFD35252A41}"/>
              </a:ext>
            </a:extLst>
          </p:cNvPr>
          <p:cNvSpPr/>
          <p:nvPr/>
        </p:nvSpPr>
        <p:spPr>
          <a:xfrm>
            <a:off x="1953155" y="745958"/>
            <a:ext cx="489482" cy="391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697F67-1EA1-4B46-856B-CFA391BB135A}"/>
              </a:ext>
            </a:extLst>
          </p:cNvPr>
          <p:cNvGrpSpPr/>
          <p:nvPr/>
        </p:nvGrpSpPr>
        <p:grpSpPr>
          <a:xfrm>
            <a:off x="529390" y="2484000"/>
            <a:ext cx="11329668" cy="3868893"/>
            <a:chOff x="529390" y="2404800"/>
            <a:chExt cx="11329668" cy="38688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34AB77-9755-48AC-B8EE-487B9190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94" t="29589" r="6448" b="27494"/>
            <a:stretch/>
          </p:blipFill>
          <p:spPr>
            <a:xfrm>
              <a:off x="529390" y="2404800"/>
              <a:ext cx="11329668" cy="3868893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318AC5-1925-4111-830B-06157B4940C0}"/>
                </a:ext>
              </a:extLst>
            </p:cNvPr>
            <p:cNvCxnSpPr>
              <a:cxnSpLocks/>
            </p:cNvCxnSpPr>
            <p:nvPr/>
          </p:nvCxnSpPr>
          <p:spPr>
            <a:xfrm>
              <a:off x="7495674" y="4117521"/>
              <a:ext cx="289610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AC8448-6001-4938-93D6-DF9CECBA0A73}"/>
                </a:ext>
              </a:extLst>
            </p:cNvPr>
            <p:cNvCxnSpPr>
              <a:cxnSpLocks/>
            </p:cNvCxnSpPr>
            <p:nvPr/>
          </p:nvCxnSpPr>
          <p:spPr>
            <a:xfrm>
              <a:off x="1689661" y="4339246"/>
              <a:ext cx="291091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4A7EAA-4A6F-4E2B-8F51-2CF1E82996C8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2141A9D-BCF1-4F89-A0EF-FC2B4DA57A1A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54" name="Arrow: Pentagon 53">
                <a:extLst>
                  <a:ext uri="{FF2B5EF4-FFF2-40B4-BE49-F238E27FC236}">
                    <a16:creationId xmlns:a16="http://schemas.microsoft.com/office/drawing/2014/main" id="{883AF03E-B7A8-4ECC-9410-B521B664B96F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Arrow: Chevron 54">
                <a:extLst>
                  <a:ext uri="{FF2B5EF4-FFF2-40B4-BE49-F238E27FC236}">
                    <a16:creationId xmlns:a16="http://schemas.microsoft.com/office/drawing/2014/main" id="{A5F5BB3A-9E95-4B2A-9C24-F8908A53818C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57" name="Arrow: Chevron 56">
                <a:extLst>
                  <a:ext uri="{FF2B5EF4-FFF2-40B4-BE49-F238E27FC236}">
                    <a16:creationId xmlns:a16="http://schemas.microsoft.com/office/drawing/2014/main" id="{51E05B0E-18B7-42F4-8100-03219CF5A1E7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53" name="Arrow: Chevron 52">
              <a:extLst>
                <a:ext uri="{FF2B5EF4-FFF2-40B4-BE49-F238E27FC236}">
                  <a16:creationId xmlns:a16="http://schemas.microsoft.com/office/drawing/2014/main" id="{89E15CF6-1A70-45B5-B094-6C2F8FD33A35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2">
            <a:extLst>
              <a:ext uri="{FF2B5EF4-FFF2-40B4-BE49-F238E27FC236}">
                <a16:creationId xmlns:a16="http://schemas.microsoft.com/office/drawing/2014/main" id="{6E0D47DC-A9E2-43F0-854F-B258130D5F83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Autologous patient plasma induces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815235-DE67-467A-8961-9353F8D359E3}"/>
              </a:ext>
            </a:extLst>
          </p:cNvPr>
          <p:cNvSpPr txBox="1"/>
          <p:nvPr/>
        </p:nvSpPr>
        <p:spPr>
          <a:xfrm>
            <a:off x="4266402" y="1683370"/>
            <a:ext cx="31410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TLR9 antagonist: ODN INH-18</a:t>
            </a:r>
          </a:p>
          <a:p>
            <a:pPr algn="ctr"/>
            <a:r>
              <a:rPr lang="en-GB" sz="1600" dirty="0"/>
              <a:t>(5’ </a:t>
            </a:r>
            <a:r>
              <a:rPr lang="en-GB" sz="1600" dirty="0" err="1"/>
              <a:t>cct</a:t>
            </a:r>
            <a:r>
              <a:rPr lang="en-GB" sz="1600" dirty="0"/>
              <a:t> </a:t>
            </a:r>
            <a:r>
              <a:rPr lang="en-GB" sz="1600" dirty="0" err="1"/>
              <a:t>gga</a:t>
            </a:r>
            <a:r>
              <a:rPr lang="en-GB" sz="1600" dirty="0"/>
              <a:t> </a:t>
            </a:r>
            <a:r>
              <a:rPr lang="en-GB" sz="1600" dirty="0" err="1"/>
              <a:t>tgg</a:t>
            </a:r>
            <a:r>
              <a:rPr lang="en-GB" sz="1600" dirty="0"/>
              <a:t> </a:t>
            </a:r>
            <a:r>
              <a:rPr lang="en-GB" sz="1600" dirty="0" err="1"/>
              <a:t>gaa</a:t>
            </a:r>
            <a:r>
              <a:rPr lang="en-GB" sz="1600" dirty="0"/>
              <a:t> </a:t>
            </a:r>
            <a:r>
              <a:rPr lang="en-GB" sz="1600" dirty="0" err="1"/>
              <a:t>ctt</a:t>
            </a:r>
            <a:r>
              <a:rPr lang="en-GB" sz="1600" dirty="0"/>
              <a:t> </a:t>
            </a:r>
            <a:r>
              <a:rPr lang="en-GB" sz="1600" dirty="0" err="1"/>
              <a:t>acc</a:t>
            </a:r>
            <a:r>
              <a:rPr lang="en-GB" sz="1600" dirty="0"/>
              <a:t> </a:t>
            </a:r>
            <a:r>
              <a:rPr lang="en-GB" sz="1600" dirty="0" err="1"/>
              <a:t>gct</a:t>
            </a:r>
            <a:r>
              <a:rPr lang="en-GB" sz="1600" dirty="0"/>
              <a:t> </a:t>
            </a:r>
            <a:r>
              <a:rPr lang="en-GB" sz="1600" dirty="0" err="1"/>
              <a:t>gca</a:t>
            </a:r>
            <a:r>
              <a:rPr lang="en-GB" sz="1600" dirty="0"/>
              <a:t> 3’)</a:t>
            </a:r>
          </a:p>
        </p:txBody>
      </p:sp>
    </p:spTree>
    <p:extLst>
      <p:ext uri="{BB962C8B-B14F-4D97-AF65-F5344CB8AC3E}">
        <p14:creationId xmlns:p14="http://schemas.microsoft.com/office/powerpoint/2010/main" val="162001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AE68D7-6EA4-4F05-AF7B-5C13531BC778}"/>
              </a:ext>
            </a:extLst>
          </p:cNvPr>
          <p:cNvGrpSpPr/>
          <p:nvPr/>
        </p:nvGrpSpPr>
        <p:grpSpPr>
          <a:xfrm>
            <a:off x="568641" y="2479424"/>
            <a:ext cx="2461433" cy="2300752"/>
            <a:chOff x="3591467" y="4910589"/>
            <a:chExt cx="2461433" cy="2300752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52ECDCD3-F83E-4D30-92DD-638D2603493E}"/>
                </a:ext>
              </a:extLst>
            </p:cNvPr>
            <p:cNvGrpSpPr/>
            <p:nvPr/>
          </p:nvGrpSpPr>
          <p:grpSpPr>
            <a:xfrm>
              <a:off x="3591467" y="4910589"/>
              <a:ext cx="2461433" cy="2300752"/>
              <a:chOff x="4540366" y="311326"/>
              <a:chExt cx="2412776" cy="1845582"/>
            </a:xfrm>
          </p:grpSpPr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9E8BD9A6-3B77-4EF3-BC0A-7D550E5BB4A5}"/>
                  </a:ext>
                </a:extLst>
              </p:cNvPr>
              <p:cNvGrpSpPr/>
              <p:nvPr/>
            </p:nvGrpSpPr>
            <p:grpSpPr>
              <a:xfrm>
                <a:off x="4540366" y="704285"/>
                <a:ext cx="2412776" cy="936725"/>
                <a:chOff x="4211960" y="1988840"/>
                <a:chExt cx="3600400" cy="1397802"/>
              </a:xfrm>
            </p:grpSpPr>
            <p:sp>
              <p:nvSpPr>
                <p:cNvPr id="343" name="Round Same Side Corner Rectangle 1">
                  <a:extLst>
                    <a:ext uri="{FF2B5EF4-FFF2-40B4-BE49-F238E27FC236}">
                      <a16:creationId xmlns:a16="http://schemas.microsoft.com/office/drawing/2014/main" id="{89266D19-43D0-4C90-800E-F3142B87F206}"/>
                    </a:ext>
                  </a:extLst>
                </p:cNvPr>
                <p:cNvSpPr/>
                <p:nvPr/>
              </p:nvSpPr>
              <p:spPr>
                <a:xfrm rot="10800000">
                  <a:off x="4499992" y="1988840"/>
                  <a:ext cx="2986214" cy="1397802"/>
                </a:xfrm>
                <a:prstGeom prst="round2SameRect">
                  <a:avLst/>
                </a:prstGeom>
                <a:solidFill>
                  <a:srgbClr val="F579B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7433C209-400D-4B7A-A5C6-7A4454194709}"/>
                    </a:ext>
                  </a:extLst>
                </p:cNvPr>
                <p:cNvGrpSpPr/>
                <p:nvPr/>
              </p:nvGrpSpPr>
              <p:grpSpPr>
                <a:xfrm>
                  <a:off x="4211960" y="1988840"/>
                  <a:ext cx="3600400" cy="648072"/>
                  <a:chOff x="987602" y="2780928"/>
                  <a:chExt cx="3136348" cy="1152128"/>
                </a:xfrm>
              </p:grpSpPr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DE2E5012-D74E-4656-8A1B-1E08B32D9BE7}"/>
                      </a:ext>
                    </a:extLst>
                  </p:cNvPr>
                  <p:cNvCxnSpPr/>
                  <p:nvPr/>
                </p:nvCxnSpPr>
                <p:spPr>
                  <a:xfrm>
                    <a:off x="987602" y="2780928"/>
                    <a:ext cx="488053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Connector 387">
                    <a:extLst>
                      <a:ext uri="{FF2B5EF4-FFF2-40B4-BE49-F238E27FC236}">
                        <a16:creationId xmlns:a16="http://schemas.microsoft.com/office/drawing/2014/main" id="{C0224212-EC2E-42C9-B5E6-A6169CB5F984}"/>
                      </a:ext>
                    </a:extLst>
                  </p:cNvPr>
                  <p:cNvCxnSpPr/>
                  <p:nvPr/>
                </p:nvCxnSpPr>
                <p:spPr>
                  <a:xfrm>
                    <a:off x="3635896" y="2780928"/>
                    <a:ext cx="488054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388">
                    <a:extLst>
                      <a:ext uri="{FF2B5EF4-FFF2-40B4-BE49-F238E27FC236}">
                        <a16:creationId xmlns:a16="http://schemas.microsoft.com/office/drawing/2014/main" id="{F25311D2-F8CA-4AF3-A7EA-4D2E79CBBB9A}"/>
                      </a:ext>
                    </a:extLst>
                  </p:cNvPr>
                  <p:cNvCxnSpPr/>
                  <p:nvPr/>
                </p:nvCxnSpPr>
                <p:spPr>
                  <a:xfrm>
                    <a:off x="1475656" y="2780928"/>
                    <a:ext cx="0" cy="11437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B0ABBA56-CE86-4A06-9834-E34E983AD26A}"/>
                      </a:ext>
                    </a:extLst>
                  </p:cNvPr>
                  <p:cNvCxnSpPr/>
                  <p:nvPr/>
                </p:nvCxnSpPr>
                <p:spPr>
                  <a:xfrm>
                    <a:off x="3635896" y="2780928"/>
                    <a:ext cx="0" cy="11437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2EF15C24-7727-4D52-B039-8858D6FDE71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475656" y="3933056"/>
                    <a:ext cx="2160240" cy="0"/>
                  </a:xfrm>
                  <a:prstGeom prst="line">
                    <a:avLst/>
                  </a:prstGeom>
                  <a:ln w="5715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A649ED8B-7595-4482-BF7E-EA62021B0922}"/>
                    </a:ext>
                  </a:extLst>
                </p:cNvPr>
                <p:cNvGrpSpPr/>
                <p:nvPr/>
              </p:nvGrpSpPr>
              <p:grpSpPr>
                <a:xfrm>
                  <a:off x="4563528" y="2060848"/>
                  <a:ext cx="2859141" cy="1262257"/>
                  <a:chOff x="10081" y="4077072"/>
                  <a:chExt cx="2859141" cy="1262257"/>
                </a:xfrm>
              </p:grpSpPr>
              <p:grpSp>
                <p:nvGrpSpPr>
                  <p:cNvPr id="346" name="Group 15">
                    <a:extLst>
                      <a:ext uri="{FF2B5EF4-FFF2-40B4-BE49-F238E27FC236}">
                        <a16:creationId xmlns:a16="http://schemas.microsoft.com/office/drawing/2014/main" id="{5BE2E233-0CE8-4D02-82D1-BB3F51B30586}"/>
                      </a:ext>
                    </a:extLst>
                  </p:cNvPr>
                  <p:cNvGrpSpPr/>
                  <p:nvPr/>
                </p:nvGrpSpPr>
                <p:grpSpPr>
                  <a:xfrm rot="20183760">
                    <a:off x="288544" y="4232123"/>
                    <a:ext cx="522994" cy="315371"/>
                    <a:chOff x="3651532" y="1273454"/>
                    <a:chExt cx="831554" cy="501436"/>
                  </a:xfrm>
                </p:grpSpPr>
                <p:sp>
                  <p:nvSpPr>
                    <p:cNvPr id="385" name="Oval 16">
                      <a:extLst>
                        <a:ext uri="{FF2B5EF4-FFF2-40B4-BE49-F238E27FC236}">
                          <a16:creationId xmlns:a16="http://schemas.microsoft.com/office/drawing/2014/main" id="{128BF5EF-823B-4569-AC5A-3E1233537A9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651532" y="1273454"/>
                      <a:ext cx="831554" cy="5014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6" name="Oval 17">
                      <a:extLst>
                        <a:ext uri="{FF2B5EF4-FFF2-40B4-BE49-F238E27FC236}">
                          <a16:creationId xmlns:a16="http://schemas.microsoft.com/office/drawing/2014/main" id="{C1BE4F1B-1B4A-41FC-9553-33963DDE1BF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038619" y="1445644"/>
                      <a:ext cx="295472" cy="1665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47" name="Group 18">
                    <a:extLst>
                      <a:ext uri="{FF2B5EF4-FFF2-40B4-BE49-F238E27FC236}">
                        <a16:creationId xmlns:a16="http://schemas.microsoft.com/office/drawing/2014/main" id="{33C240F2-B53D-43DD-ADA9-C626CA6A120F}"/>
                      </a:ext>
                    </a:extLst>
                  </p:cNvPr>
                  <p:cNvGrpSpPr/>
                  <p:nvPr/>
                </p:nvGrpSpPr>
                <p:grpSpPr>
                  <a:xfrm>
                    <a:off x="882649" y="4077072"/>
                    <a:ext cx="522994" cy="315371"/>
                    <a:chOff x="3680033" y="1164016"/>
                    <a:chExt cx="831555" cy="501436"/>
                  </a:xfrm>
                </p:grpSpPr>
                <p:sp>
                  <p:nvSpPr>
                    <p:cNvPr id="383" name="Oval 19">
                      <a:extLst>
                        <a:ext uri="{FF2B5EF4-FFF2-40B4-BE49-F238E27FC236}">
                          <a16:creationId xmlns:a16="http://schemas.microsoft.com/office/drawing/2014/main" id="{A2BCCC18-D839-4100-A880-5941DD7C22F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680033" y="1164016"/>
                      <a:ext cx="831555" cy="5014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4" name="Oval 383">
                      <a:extLst>
                        <a:ext uri="{FF2B5EF4-FFF2-40B4-BE49-F238E27FC236}">
                          <a16:creationId xmlns:a16="http://schemas.microsoft.com/office/drawing/2014/main" id="{16632A91-A979-4591-BF75-52EA030F31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067121" y="1336205"/>
                      <a:ext cx="295473" cy="1665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48" name="Group 21">
                    <a:extLst>
                      <a:ext uri="{FF2B5EF4-FFF2-40B4-BE49-F238E27FC236}">
                        <a16:creationId xmlns:a16="http://schemas.microsoft.com/office/drawing/2014/main" id="{3839093C-FC29-4024-B309-5E8703B57009}"/>
                      </a:ext>
                    </a:extLst>
                  </p:cNvPr>
                  <p:cNvGrpSpPr/>
                  <p:nvPr/>
                </p:nvGrpSpPr>
                <p:grpSpPr>
                  <a:xfrm rot="20127308">
                    <a:off x="1500586" y="4099442"/>
                    <a:ext cx="522994" cy="315371"/>
                    <a:chOff x="3661202" y="1268046"/>
                    <a:chExt cx="831554" cy="501436"/>
                  </a:xfrm>
                </p:grpSpPr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FF44DBAB-B84B-44A7-83C5-EDF6BB98335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661202" y="1268046"/>
                      <a:ext cx="831554" cy="5014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C1DBC3D2-63F6-4E11-A79B-A562E3BD109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048291" y="1440236"/>
                      <a:ext cx="295472" cy="1665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49" name="Group 27">
                    <a:extLst>
                      <a:ext uri="{FF2B5EF4-FFF2-40B4-BE49-F238E27FC236}">
                        <a16:creationId xmlns:a16="http://schemas.microsoft.com/office/drawing/2014/main" id="{0B44DDE6-FD76-4744-862B-6906D7A17336}"/>
                      </a:ext>
                    </a:extLst>
                  </p:cNvPr>
                  <p:cNvGrpSpPr/>
                  <p:nvPr/>
                </p:nvGrpSpPr>
                <p:grpSpPr>
                  <a:xfrm rot="947811">
                    <a:off x="2139834" y="4197369"/>
                    <a:ext cx="522994" cy="315371"/>
                    <a:chOff x="3403901" y="1150546"/>
                    <a:chExt cx="831554" cy="501436"/>
                  </a:xfrm>
                </p:grpSpPr>
                <p:sp>
                  <p:nvSpPr>
                    <p:cNvPr id="379" name="Oval 378">
                      <a:extLst>
                        <a:ext uri="{FF2B5EF4-FFF2-40B4-BE49-F238E27FC236}">
                          <a16:creationId xmlns:a16="http://schemas.microsoft.com/office/drawing/2014/main" id="{70A97393-3CE1-474C-A330-5EAD4245A9C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403901" y="1150546"/>
                      <a:ext cx="831554" cy="5014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11908FBB-DB70-498A-ABAE-02FFE98D7C7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790988" y="1322736"/>
                      <a:ext cx="295472" cy="16654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50" name="Flowchart: Connector 349">
                    <a:extLst>
                      <a:ext uri="{FF2B5EF4-FFF2-40B4-BE49-F238E27FC236}">
                        <a16:creationId xmlns:a16="http://schemas.microsoft.com/office/drawing/2014/main" id="{3B587237-3661-4C73-A9C0-10AE77376CE8}"/>
                      </a:ext>
                    </a:extLst>
                  </p:cNvPr>
                  <p:cNvSpPr/>
                  <p:nvPr/>
                </p:nvSpPr>
                <p:spPr>
                  <a:xfrm>
                    <a:off x="10081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1" name="Flowchart: Connector 350">
                    <a:extLst>
                      <a:ext uri="{FF2B5EF4-FFF2-40B4-BE49-F238E27FC236}">
                        <a16:creationId xmlns:a16="http://schemas.microsoft.com/office/drawing/2014/main" id="{C8E98C00-1184-47E4-BC6D-301FF43C3F73}"/>
                      </a:ext>
                    </a:extLst>
                  </p:cNvPr>
                  <p:cNvSpPr/>
                  <p:nvPr/>
                </p:nvSpPr>
                <p:spPr>
                  <a:xfrm>
                    <a:off x="264227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2" name="Flowchart: Connector 351">
                    <a:extLst>
                      <a:ext uri="{FF2B5EF4-FFF2-40B4-BE49-F238E27FC236}">
                        <a16:creationId xmlns:a16="http://schemas.microsoft.com/office/drawing/2014/main" id="{AEBA6D02-7699-410B-8517-5D376CD51B97}"/>
                      </a:ext>
                    </a:extLst>
                  </p:cNvPr>
                  <p:cNvSpPr/>
                  <p:nvPr/>
                </p:nvSpPr>
                <p:spPr>
                  <a:xfrm>
                    <a:off x="137154" y="495811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3" name="Flowchart: Connector 352">
                    <a:extLst>
                      <a:ext uri="{FF2B5EF4-FFF2-40B4-BE49-F238E27FC236}">
                        <a16:creationId xmlns:a16="http://schemas.microsoft.com/office/drawing/2014/main" id="{0FC8F356-16B7-454C-9AEE-6764FCCE75DC}"/>
                      </a:ext>
                    </a:extLst>
                  </p:cNvPr>
                  <p:cNvSpPr/>
                  <p:nvPr/>
                </p:nvSpPr>
                <p:spPr>
                  <a:xfrm>
                    <a:off x="200691" y="521225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4" name="Flowchart: Connector 353">
                    <a:extLst>
                      <a:ext uri="{FF2B5EF4-FFF2-40B4-BE49-F238E27FC236}">
                        <a16:creationId xmlns:a16="http://schemas.microsoft.com/office/drawing/2014/main" id="{DF1EBB0D-D129-44A2-9027-5730C8F2D34F}"/>
                      </a:ext>
                    </a:extLst>
                  </p:cNvPr>
                  <p:cNvSpPr/>
                  <p:nvPr/>
                </p:nvSpPr>
                <p:spPr>
                  <a:xfrm>
                    <a:off x="391300" y="502164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5" name="Flowchart: Connector 354">
                    <a:extLst>
                      <a:ext uri="{FF2B5EF4-FFF2-40B4-BE49-F238E27FC236}">
                        <a16:creationId xmlns:a16="http://schemas.microsoft.com/office/drawing/2014/main" id="{A64C75AE-AF01-476F-BCC8-FE09F5BEF30E}"/>
                      </a:ext>
                    </a:extLst>
                  </p:cNvPr>
                  <p:cNvSpPr/>
                  <p:nvPr/>
                </p:nvSpPr>
                <p:spPr>
                  <a:xfrm>
                    <a:off x="581910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6" name="Flowchart: Connector 355">
                    <a:extLst>
                      <a:ext uri="{FF2B5EF4-FFF2-40B4-BE49-F238E27FC236}">
                        <a16:creationId xmlns:a16="http://schemas.microsoft.com/office/drawing/2014/main" id="{9BCE9CEC-811F-4DE5-BDA6-2B6C2720D651}"/>
                      </a:ext>
                    </a:extLst>
                  </p:cNvPr>
                  <p:cNvSpPr/>
                  <p:nvPr/>
                </p:nvSpPr>
                <p:spPr>
                  <a:xfrm>
                    <a:off x="454837" y="5275793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7" name="Flowchart: Connector 356">
                    <a:extLst>
                      <a:ext uri="{FF2B5EF4-FFF2-40B4-BE49-F238E27FC236}">
                        <a16:creationId xmlns:a16="http://schemas.microsoft.com/office/drawing/2014/main" id="{EC36E966-0157-4B2F-8CF5-06967033A103}"/>
                      </a:ext>
                    </a:extLst>
                  </p:cNvPr>
                  <p:cNvSpPr/>
                  <p:nvPr/>
                </p:nvSpPr>
                <p:spPr>
                  <a:xfrm>
                    <a:off x="836056" y="4703965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8" name="Flowchart: Connector 357">
                    <a:extLst>
                      <a:ext uri="{FF2B5EF4-FFF2-40B4-BE49-F238E27FC236}">
                        <a16:creationId xmlns:a16="http://schemas.microsoft.com/office/drawing/2014/main" id="{EDF3B1F5-69F2-439F-85AF-2A96A660E3E1}"/>
                      </a:ext>
                    </a:extLst>
                  </p:cNvPr>
                  <p:cNvSpPr/>
                  <p:nvPr/>
                </p:nvSpPr>
                <p:spPr>
                  <a:xfrm>
                    <a:off x="708983" y="495811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9" name="Flowchart: Connector 358">
                    <a:extLst>
                      <a:ext uri="{FF2B5EF4-FFF2-40B4-BE49-F238E27FC236}">
                        <a16:creationId xmlns:a16="http://schemas.microsoft.com/office/drawing/2014/main" id="{C858197D-F17A-4ECC-B535-10F19B4AEE3D}"/>
                      </a:ext>
                    </a:extLst>
                  </p:cNvPr>
                  <p:cNvSpPr/>
                  <p:nvPr/>
                </p:nvSpPr>
                <p:spPr>
                  <a:xfrm>
                    <a:off x="963128" y="4894574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0" name="Flowchart: Connector 359">
                    <a:extLst>
                      <a:ext uri="{FF2B5EF4-FFF2-40B4-BE49-F238E27FC236}">
                        <a16:creationId xmlns:a16="http://schemas.microsoft.com/office/drawing/2014/main" id="{5C3DD220-148E-442F-95ED-EB690E568539}"/>
                      </a:ext>
                    </a:extLst>
                  </p:cNvPr>
                  <p:cNvSpPr/>
                  <p:nvPr/>
                </p:nvSpPr>
                <p:spPr>
                  <a:xfrm>
                    <a:off x="1217274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1" name="Flowchart: Connector 360">
                    <a:extLst>
                      <a:ext uri="{FF2B5EF4-FFF2-40B4-BE49-F238E27FC236}">
                        <a16:creationId xmlns:a16="http://schemas.microsoft.com/office/drawing/2014/main" id="{CF78260D-DE61-405B-9EBF-5B918BB73B62}"/>
                      </a:ext>
                    </a:extLst>
                  </p:cNvPr>
                  <p:cNvSpPr/>
                  <p:nvPr/>
                </p:nvSpPr>
                <p:spPr>
                  <a:xfrm>
                    <a:off x="1344347" y="502164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2" name="Flowchart: Connector 361">
                    <a:extLst>
                      <a:ext uri="{FF2B5EF4-FFF2-40B4-BE49-F238E27FC236}">
                        <a16:creationId xmlns:a16="http://schemas.microsoft.com/office/drawing/2014/main" id="{96EDC9A1-2C93-4949-B22E-C6CF5B29D6F6}"/>
                      </a:ext>
                    </a:extLst>
                  </p:cNvPr>
                  <p:cNvSpPr/>
                  <p:nvPr/>
                </p:nvSpPr>
                <p:spPr>
                  <a:xfrm>
                    <a:off x="1090201" y="521225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3" name="Flowchart: Connector 362">
                    <a:extLst>
                      <a:ext uri="{FF2B5EF4-FFF2-40B4-BE49-F238E27FC236}">
                        <a16:creationId xmlns:a16="http://schemas.microsoft.com/office/drawing/2014/main" id="{362513DE-F9D5-45B7-BABC-CB350F3E474A}"/>
                      </a:ext>
                    </a:extLst>
                  </p:cNvPr>
                  <p:cNvSpPr/>
                  <p:nvPr/>
                </p:nvSpPr>
                <p:spPr>
                  <a:xfrm>
                    <a:off x="1344347" y="5275793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4" name="Flowchart: Connector 363">
                    <a:extLst>
                      <a:ext uri="{FF2B5EF4-FFF2-40B4-BE49-F238E27FC236}">
                        <a16:creationId xmlns:a16="http://schemas.microsoft.com/office/drawing/2014/main" id="{89DEACE3-7253-451C-AE63-8857D2AA01F3}"/>
                      </a:ext>
                    </a:extLst>
                  </p:cNvPr>
                  <p:cNvSpPr/>
                  <p:nvPr/>
                </p:nvSpPr>
                <p:spPr>
                  <a:xfrm>
                    <a:off x="1471420" y="4703965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5" name="Flowchart: Connector 364">
                    <a:extLst>
                      <a:ext uri="{FF2B5EF4-FFF2-40B4-BE49-F238E27FC236}">
                        <a16:creationId xmlns:a16="http://schemas.microsoft.com/office/drawing/2014/main" id="{4A9E0C4C-69F3-4E63-9BFC-BDD00E264C99}"/>
                      </a:ext>
                    </a:extLst>
                  </p:cNvPr>
                  <p:cNvSpPr/>
                  <p:nvPr/>
                </p:nvSpPr>
                <p:spPr>
                  <a:xfrm>
                    <a:off x="1598493" y="5275793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6" name="Flowchart: Connector 365">
                    <a:extLst>
                      <a:ext uri="{FF2B5EF4-FFF2-40B4-BE49-F238E27FC236}">
                        <a16:creationId xmlns:a16="http://schemas.microsoft.com/office/drawing/2014/main" id="{FF2F7D97-BE8C-46E5-974C-F3FD60B7F44A}"/>
                      </a:ext>
                    </a:extLst>
                  </p:cNvPr>
                  <p:cNvSpPr/>
                  <p:nvPr/>
                </p:nvSpPr>
                <p:spPr>
                  <a:xfrm>
                    <a:off x="1725566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7" name="Flowchart: Connector 366">
                    <a:extLst>
                      <a:ext uri="{FF2B5EF4-FFF2-40B4-BE49-F238E27FC236}">
                        <a16:creationId xmlns:a16="http://schemas.microsoft.com/office/drawing/2014/main" id="{F90A502A-49C4-4E91-8236-690AE3A50F3A}"/>
                      </a:ext>
                    </a:extLst>
                  </p:cNvPr>
                  <p:cNvSpPr/>
                  <p:nvPr/>
                </p:nvSpPr>
                <p:spPr>
                  <a:xfrm>
                    <a:off x="2170321" y="4703965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8" name="Flowchart: Connector 367">
                    <a:extLst>
                      <a:ext uri="{FF2B5EF4-FFF2-40B4-BE49-F238E27FC236}">
                        <a16:creationId xmlns:a16="http://schemas.microsoft.com/office/drawing/2014/main" id="{B25D58DB-8DC0-4681-8181-A780D00E9789}"/>
                      </a:ext>
                    </a:extLst>
                  </p:cNvPr>
                  <p:cNvSpPr/>
                  <p:nvPr/>
                </p:nvSpPr>
                <p:spPr>
                  <a:xfrm>
                    <a:off x="1598493" y="5085184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9" name="Flowchart: Connector 368">
                    <a:extLst>
                      <a:ext uri="{FF2B5EF4-FFF2-40B4-BE49-F238E27FC236}">
                        <a16:creationId xmlns:a16="http://schemas.microsoft.com/office/drawing/2014/main" id="{AA3D4F80-8F85-4BCA-9CA5-25E87B37AFDA}"/>
                      </a:ext>
                    </a:extLst>
                  </p:cNvPr>
                  <p:cNvSpPr/>
                  <p:nvPr/>
                </p:nvSpPr>
                <p:spPr>
                  <a:xfrm>
                    <a:off x="2424467" y="476750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0" name="Flowchart: Connector 369">
                    <a:extLst>
                      <a:ext uri="{FF2B5EF4-FFF2-40B4-BE49-F238E27FC236}">
                        <a16:creationId xmlns:a16="http://schemas.microsoft.com/office/drawing/2014/main" id="{08E60A12-9C43-4159-BEF0-FE42C86EE364}"/>
                      </a:ext>
                    </a:extLst>
                  </p:cNvPr>
                  <p:cNvSpPr/>
                  <p:nvPr/>
                </p:nvSpPr>
                <p:spPr>
                  <a:xfrm>
                    <a:off x="2233858" y="4958111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1" name="Flowchart: Connector 370">
                    <a:extLst>
                      <a:ext uri="{FF2B5EF4-FFF2-40B4-BE49-F238E27FC236}">
                        <a16:creationId xmlns:a16="http://schemas.microsoft.com/office/drawing/2014/main" id="{7449A1FC-11DD-43ED-8C6E-560F4BAD16B3}"/>
                      </a:ext>
                    </a:extLst>
                  </p:cNvPr>
                  <p:cNvSpPr/>
                  <p:nvPr/>
                </p:nvSpPr>
                <p:spPr>
                  <a:xfrm>
                    <a:off x="2233858" y="521225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2" name="Flowchart: Connector 371">
                    <a:extLst>
                      <a:ext uri="{FF2B5EF4-FFF2-40B4-BE49-F238E27FC236}">
                        <a16:creationId xmlns:a16="http://schemas.microsoft.com/office/drawing/2014/main" id="{56DD9F6C-6105-4466-94B6-73B786A02217}"/>
                      </a:ext>
                    </a:extLst>
                  </p:cNvPr>
                  <p:cNvSpPr/>
                  <p:nvPr/>
                </p:nvSpPr>
                <p:spPr>
                  <a:xfrm>
                    <a:off x="1916176" y="5275793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3" name="Flowchart: Connector 372">
                    <a:extLst>
                      <a:ext uri="{FF2B5EF4-FFF2-40B4-BE49-F238E27FC236}">
                        <a16:creationId xmlns:a16="http://schemas.microsoft.com/office/drawing/2014/main" id="{B41623E8-B54A-4366-A44A-43BCD7E371D9}"/>
                      </a:ext>
                    </a:extLst>
                  </p:cNvPr>
                  <p:cNvSpPr/>
                  <p:nvPr/>
                </p:nvSpPr>
                <p:spPr>
                  <a:xfrm>
                    <a:off x="2558938" y="4901972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4" name="Flowchart: Connector 373">
                    <a:extLst>
                      <a:ext uri="{FF2B5EF4-FFF2-40B4-BE49-F238E27FC236}">
                        <a16:creationId xmlns:a16="http://schemas.microsoft.com/office/drawing/2014/main" id="{6BB4BEA8-AA55-4C42-9E42-1D334442CC98}"/>
                      </a:ext>
                    </a:extLst>
                  </p:cNvPr>
                  <p:cNvSpPr/>
                  <p:nvPr/>
                </p:nvSpPr>
                <p:spPr>
                  <a:xfrm>
                    <a:off x="2742150" y="4703965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5" name="Flowchart: Connector 374">
                    <a:extLst>
                      <a:ext uri="{FF2B5EF4-FFF2-40B4-BE49-F238E27FC236}">
                        <a16:creationId xmlns:a16="http://schemas.microsoft.com/office/drawing/2014/main" id="{9AA6EA3B-9F24-4EBD-AE4B-92FF953A6DF9}"/>
                      </a:ext>
                    </a:extLst>
                  </p:cNvPr>
                  <p:cNvSpPr/>
                  <p:nvPr/>
                </p:nvSpPr>
                <p:spPr>
                  <a:xfrm>
                    <a:off x="2805686" y="521225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6" name="Flowchart: Connector 375">
                    <a:extLst>
                      <a:ext uri="{FF2B5EF4-FFF2-40B4-BE49-F238E27FC236}">
                        <a16:creationId xmlns:a16="http://schemas.microsoft.com/office/drawing/2014/main" id="{91E5AAE1-DC1F-47D3-8711-E6374A41124C}"/>
                      </a:ext>
                    </a:extLst>
                  </p:cNvPr>
                  <p:cNvSpPr/>
                  <p:nvPr/>
                </p:nvSpPr>
                <p:spPr>
                  <a:xfrm>
                    <a:off x="2742150" y="5021647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7" name="Flowchart: Connector 376">
                    <a:extLst>
                      <a:ext uri="{FF2B5EF4-FFF2-40B4-BE49-F238E27FC236}">
                        <a16:creationId xmlns:a16="http://schemas.microsoft.com/office/drawing/2014/main" id="{58E70BD2-BD03-4889-906C-F2D834F73421}"/>
                      </a:ext>
                    </a:extLst>
                  </p:cNvPr>
                  <p:cNvSpPr/>
                  <p:nvPr/>
                </p:nvSpPr>
                <p:spPr>
                  <a:xfrm>
                    <a:off x="2424467" y="5085184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8" name="Flowchart: Connector 377">
                    <a:extLst>
                      <a:ext uri="{FF2B5EF4-FFF2-40B4-BE49-F238E27FC236}">
                        <a16:creationId xmlns:a16="http://schemas.microsoft.com/office/drawing/2014/main" id="{86BB86DA-2911-41A8-8FEE-492F6DC94240}"/>
                      </a:ext>
                    </a:extLst>
                  </p:cNvPr>
                  <p:cNvSpPr/>
                  <p:nvPr/>
                </p:nvSpPr>
                <p:spPr>
                  <a:xfrm>
                    <a:off x="2551540" y="5275793"/>
                    <a:ext cx="63536" cy="63536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58449057-C0EE-41E3-AE7B-6225EE09F274}"/>
                  </a:ext>
                </a:extLst>
              </p:cNvPr>
              <p:cNvSpPr txBox="1"/>
              <p:nvPr/>
            </p:nvSpPr>
            <p:spPr>
              <a:xfrm>
                <a:off x="5030758" y="311326"/>
                <a:ext cx="1656806" cy="320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/>
                  <a:t>Top chamber</a:t>
                </a: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DB3B2FFA-2986-47B6-9E2C-99207C1293C4}"/>
                  </a:ext>
                </a:extLst>
              </p:cNvPr>
              <p:cNvSpPr txBox="1"/>
              <p:nvPr/>
            </p:nvSpPr>
            <p:spPr>
              <a:xfrm>
                <a:off x="4890362" y="1677219"/>
                <a:ext cx="1728192" cy="479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Bottom chamber</a:t>
                </a:r>
              </a:p>
              <a:p>
                <a:pPr algn="ctr"/>
                <a:r>
                  <a:rPr lang="en-GB" sz="2000" b="1" dirty="0"/>
                  <a:t>(+ CXCL12)</a:t>
                </a:r>
              </a:p>
            </p:txBody>
          </p:sp>
        </p:grpSp>
        <p:sp>
          <p:nvSpPr>
            <p:cNvPr id="270" name="Flowchart: Connector 269">
              <a:extLst>
                <a:ext uri="{FF2B5EF4-FFF2-40B4-BE49-F238E27FC236}">
                  <a16:creationId xmlns:a16="http://schemas.microsoft.com/office/drawing/2014/main" id="{0AE70CFA-F1F6-4DC8-8724-A931DDD917A0}"/>
                </a:ext>
              </a:extLst>
            </p:cNvPr>
            <p:cNvSpPr/>
            <p:nvPr/>
          </p:nvSpPr>
          <p:spPr>
            <a:xfrm>
              <a:off x="5157018" y="6189815"/>
              <a:ext cx="43437" cy="53079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Flowchart: Connector 270">
              <a:extLst>
                <a:ext uri="{FF2B5EF4-FFF2-40B4-BE49-F238E27FC236}">
                  <a16:creationId xmlns:a16="http://schemas.microsoft.com/office/drawing/2014/main" id="{EADDD60C-EF3A-441D-96C8-46874D2E9A5C}"/>
                </a:ext>
              </a:extLst>
            </p:cNvPr>
            <p:cNvSpPr/>
            <p:nvPr/>
          </p:nvSpPr>
          <p:spPr>
            <a:xfrm>
              <a:off x="5178366" y="6331229"/>
              <a:ext cx="43437" cy="53079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Flowchart: Connector 271">
              <a:extLst>
                <a:ext uri="{FF2B5EF4-FFF2-40B4-BE49-F238E27FC236}">
                  <a16:creationId xmlns:a16="http://schemas.microsoft.com/office/drawing/2014/main" id="{7E553BB5-2B0E-453F-973A-260BE1EEE08B}"/>
                </a:ext>
              </a:extLst>
            </p:cNvPr>
            <p:cNvSpPr/>
            <p:nvPr/>
          </p:nvSpPr>
          <p:spPr>
            <a:xfrm>
              <a:off x="4363297" y="6357492"/>
              <a:ext cx="43437" cy="53079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D847A3-140C-4523-9E9C-282831F841C1}"/>
              </a:ext>
            </a:extLst>
          </p:cNvPr>
          <p:cNvGrpSpPr/>
          <p:nvPr/>
        </p:nvGrpSpPr>
        <p:grpSpPr>
          <a:xfrm>
            <a:off x="568641" y="2965424"/>
            <a:ext cx="2461433" cy="1167747"/>
            <a:chOff x="4211960" y="1988840"/>
            <a:chExt cx="3600400" cy="1397802"/>
          </a:xfrm>
        </p:grpSpPr>
        <p:sp>
          <p:nvSpPr>
            <p:cNvPr id="74" name="Round Same Side Corner Rectangle 1">
              <a:extLst>
                <a:ext uri="{FF2B5EF4-FFF2-40B4-BE49-F238E27FC236}">
                  <a16:creationId xmlns:a16="http://schemas.microsoft.com/office/drawing/2014/main" id="{FAE32948-8979-4849-B469-C8F29C29B893}"/>
                </a:ext>
              </a:extLst>
            </p:cNvPr>
            <p:cNvSpPr/>
            <p:nvPr/>
          </p:nvSpPr>
          <p:spPr>
            <a:xfrm rot="10800000">
              <a:off x="4499992" y="1988840"/>
              <a:ext cx="2986214" cy="1397802"/>
            </a:xfrm>
            <a:prstGeom prst="round2SameRect">
              <a:avLst/>
            </a:prstGeom>
            <a:solidFill>
              <a:srgbClr val="F579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C516B26-FF4C-4952-BC92-ED345D7C6170}"/>
                </a:ext>
              </a:extLst>
            </p:cNvPr>
            <p:cNvGrpSpPr/>
            <p:nvPr/>
          </p:nvGrpSpPr>
          <p:grpSpPr>
            <a:xfrm>
              <a:off x="4211960" y="1988840"/>
              <a:ext cx="3600400" cy="648072"/>
              <a:chOff x="987602" y="2780928"/>
              <a:chExt cx="3136348" cy="1152128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C029B53-3B01-4D3F-97D9-C85BB56E8D55}"/>
                  </a:ext>
                </a:extLst>
              </p:cNvPr>
              <p:cNvCxnSpPr/>
              <p:nvPr/>
            </p:nvCxnSpPr>
            <p:spPr>
              <a:xfrm>
                <a:off x="987602" y="2780928"/>
                <a:ext cx="488053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27E104D-B269-45FD-9F44-6C076947C960}"/>
                  </a:ext>
                </a:extLst>
              </p:cNvPr>
              <p:cNvCxnSpPr/>
              <p:nvPr/>
            </p:nvCxnSpPr>
            <p:spPr>
              <a:xfrm>
                <a:off x="3635896" y="2780928"/>
                <a:ext cx="488054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C06144D-EA40-4719-9BAC-A4B734B23AB0}"/>
                  </a:ext>
                </a:extLst>
              </p:cNvPr>
              <p:cNvCxnSpPr/>
              <p:nvPr/>
            </p:nvCxnSpPr>
            <p:spPr>
              <a:xfrm>
                <a:off x="1475656" y="2780928"/>
                <a:ext cx="0" cy="114374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C03488D-20E4-4A0C-8053-FCE550FD5765}"/>
                  </a:ext>
                </a:extLst>
              </p:cNvPr>
              <p:cNvCxnSpPr/>
              <p:nvPr/>
            </p:nvCxnSpPr>
            <p:spPr>
              <a:xfrm>
                <a:off x="3635896" y="2780928"/>
                <a:ext cx="0" cy="114374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2F4E1B4-9799-4974-83E5-A39968677E32}"/>
                  </a:ext>
                </a:extLst>
              </p:cNvPr>
              <p:cNvCxnSpPr/>
              <p:nvPr/>
            </p:nvCxnSpPr>
            <p:spPr>
              <a:xfrm flipH="1">
                <a:off x="1475656" y="3933056"/>
                <a:ext cx="2160240" cy="0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5FEF1A7-9605-47EE-B5EC-59804469DF25}"/>
                </a:ext>
              </a:extLst>
            </p:cNvPr>
            <p:cNvGrpSpPr/>
            <p:nvPr/>
          </p:nvGrpSpPr>
          <p:grpSpPr>
            <a:xfrm>
              <a:off x="4563528" y="2060848"/>
              <a:ext cx="2859141" cy="1262257"/>
              <a:chOff x="10081" y="4077072"/>
              <a:chExt cx="2859141" cy="1262257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F9F2B4-6244-4724-9ED5-4487A6A95689}"/>
                  </a:ext>
                </a:extLst>
              </p:cNvPr>
              <p:cNvCxnSpPr/>
              <p:nvPr/>
            </p:nvCxnSpPr>
            <p:spPr>
              <a:xfrm>
                <a:off x="1852639" y="4640429"/>
                <a:ext cx="254146" cy="0"/>
              </a:xfrm>
              <a:prstGeom prst="line">
                <a:avLst/>
              </a:prstGeom>
              <a:ln>
                <a:solidFill>
                  <a:srgbClr val="F579B7"/>
                </a:solidFill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" name="Group 15">
                <a:extLst>
                  <a:ext uri="{FF2B5EF4-FFF2-40B4-BE49-F238E27FC236}">
                    <a16:creationId xmlns:a16="http://schemas.microsoft.com/office/drawing/2014/main" id="{43FA0A13-8672-4703-9E4D-2BF35774A486}"/>
                  </a:ext>
                </a:extLst>
              </p:cNvPr>
              <p:cNvGrpSpPr/>
              <p:nvPr/>
            </p:nvGrpSpPr>
            <p:grpSpPr>
              <a:xfrm rot="20183760">
                <a:off x="288544" y="4232123"/>
                <a:ext cx="522994" cy="315371"/>
                <a:chOff x="3651532" y="1273454"/>
                <a:chExt cx="831554" cy="501436"/>
              </a:xfrm>
            </p:grpSpPr>
            <p:sp>
              <p:nvSpPr>
                <p:cNvPr id="126" name="Oval 16">
                  <a:extLst>
                    <a:ext uri="{FF2B5EF4-FFF2-40B4-BE49-F238E27FC236}">
                      <a16:creationId xmlns:a16="http://schemas.microsoft.com/office/drawing/2014/main" id="{0EBDD2D7-1BD6-4028-8E02-9A8C78A67BC8}"/>
                    </a:ext>
                  </a:extLst>
                </p:cNvPr>
                <p:cNvSpPr/>
                <p:nvPr/>
              </p:nvSpPr>
              <p:spPr>
                <a:xfrm flipH="1">
                  <a:off x="3651532" y="1273454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Oval 17">
                  <a:extLst>
                    <a:ext uri="{FF2B5EF4-FFF2-40B4-BE49-F238E27FC236}">
                      <a16:creationId xmlns:a16="http://schemas.microsoft.com/office/drawing/2014/main" id="{8B933A8E-D82A-407F-8B2A-22334AB4C611}"/>
                    </a:ext>
                  </a:extLst>
                </p:cNvPr>
                <p:cNvSpPr/>
                <p:nvPr/>
              </p:nvSpPr>
              <p:spPr>
                <a:xfrm flipH="1">
                  <a:off x="4038619" y="1445644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9" name="Group 18">
                <a:extLst>
                  <a:ext uri="{FF2B5EF4-FFF2-40B4-BE49-F238E27FC236}">
                    <a16:creationId xmlns:a16="http://schemas.microsoft.com/office/drawing/2014/main" id="{89EE49CC-F187-423F-8332-9D5358FD6D89}"/>
                  </a:ext>
                </a:extLst>
              </p:cNvPr>
              <p:cNvGrpSpPr/>
              <p:nvPr/>
            </p:nvGrpSpPr>
            <p:grpSpPr>
              <a:xfrm>
                <a:off x="882649" y="4077072"/>
                <a:ext cx="522994" cy="315371"/>
                <a:chOff x="3680033" y="1164016"/>
                <a:chExt cx="831555" cy="501436"/>
              </a:xfrm>
            </p:grpSpPr>
            <p:sp>
              <p:nvSpPr>
                <p:cNvPr id="124" name="Oval 19">
                  <a:extLst>
                    <a:ext uri="{FF2B5EF4-FFF2-40B4-BE49-F238E27FC236}">
                      <a16:creationId xmlns:a16="http://schemas.microsoft.com/office/drawing/2014/main" id="{5DE2CD9D-8D24-402E-B66E-7D9D82552C0B}"/>
                    </a:ext>
                  </a:extLst>
                </p:cNvPr>
                <p:cNvSpPr/>
                <p:nvPr/>
              </p:nvSpPr>
              <p:spPr>
                <a:xfrm flipH="1">
                  <a:off x="3680033" y="1164016"/>
                  <a:ext cx="831555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B86155A8-7342-441D-80AA-C9345909AD2B}"/>
                    </a:ext>
                  </a:extLst>
                </p:cNvPr>
                <p:cNvSpPr/>
                <p:nvPr/>
              </p:nvSpPr>
              <p:spPr>
                <a:xfrm flipH="1">
                  <a:off x="4067121" y="1336205"/>
                  <a:ext cx="295473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0" name="Group 21">
                <a:extLst>
                  <a:ext uri="{FF2B5EF4-FFF2-40B4-BE49-F238E27FC236}">
                    <a16:creationId xmlns:a16="http://schemas.microsoft.com/office/drawing/2014/main" id="{25CEA1C5-CED2-4388-9345-0A70173CEF5B}"/>
                  </a:ext>
                </a:extLst>
              </p:cNvPr>
              <p:cNvGrpSpPr/>
              <p:nvPr/>
            </p:nvGrpSpPr>
            <p:grpSpPr>
              <a:xfrm rot="20127308">
                <a:off x="1500586" y="4099442"/>
                <a:ext cx="522994" cy="315371"/>
                <a:chOff x="3661202" y="1268046"/>
                <a:chExt cx="831554" cy="501436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7C039ACB-C4FC-4319-8CAB-107CEBD8ED2B}"/>
                    </a:ext>
                  </a:extLst>
                </p:cNvPr>
                <p:cNvSpPr/>
                <p:nvPr/>
              </p:nvSpPr>
              <p:spPr>
                <a:xfrm flipH="1">
                  <a:off x="3661202" y="12680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79F4369-D9E0-4D0D-84C8-72643A17E17D}"/>
                    </a:ext>
                  </a:extLst>
                </p:cNvPr>
                <p:cNvSpPr/>
                <p:nvPr/>
              </p:nvSpPr>
              <p:spPr>
                <a:xfrm flipH="1">
                  <a:off x="4048291" y="14402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1" name="Group 24">
                <a:extLst>
                  <a:ext uri="{FF2B5EF4-FFF2-40B4-BE49-F238E27FC236}">
                    <a16:creationId xmlns:a16="http://schemas.microsoft.com/office/drawing/2014/main" id="{03290DC6-A9E4-4045-93BA-080CD9D3B9F7}"/>
                  </a:ext>
                </a:extLst>
              </p:cNvPr>
              <p:cNvGrpSpPr/>
              <p:nvPr/>
            </p:nvGrpSpPr>
            <p:grpSpPr>
              <a:xfrm>
                <a:off x="518373" y="5085184"/>
                <a:ext cx="522994" cy="251834"/>
                <a:chOff x="3403901" y="1150546"/>
                <a:chExt cx="831554" cy="501436"/>
              </a:xfrm>
              <a:solidFill>
                <a:schemeClr val="bg1"/>
              </a:solidFill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2C423C3-94B4-4EC3-8152-1A619722D3A1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398329F-E4DA-4375-B3FA-09F11856CB0E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2" name="Group 27">
                <a:extLst>
                  <a:ext uri="{FF2B5EF4-FFF2-40B4-BE49-F238E27FC236}">
                    <a16:creationId xmlns:a16="http://schemas.microsoft.com/office/drawing/2014/main" id="{202C9936-4146-4248-BDFF-A5FC1B3111D7}"/>
                  </a:ext>
                </a:extLst>
              </p:cNvPr>
              <p:cNvGrpSpPr/>
              <p:nvPr/>
            </p:nvGrpSpPr>
            <p:grpSpPr>
              <a:xfrm rot="947811">
                <a:off x="2139834" y="4197369"/>
                <a:ext cx="522994" cy="315371"/>
                <a:chOff x="3403901" y="1150546"/>
                <a:chExt cx="831554" cy="501436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2B90EDA-8F1C-4E0D-B3F9-151C3C58D960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FE0C9C93-D2A1-487F-B514-D814B53C831D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3" name="Group 30">
                <a:extLst>
                  <a:ext uri="{FF2B5EF4-FFF2-40B4-BE49-F238E27FC236}">
                    <a16:creationId xmlns:a16="http://schemas.microsoft.com/office/drawing/2014/main" id="{4C4023B0-F634-4514-8C39-0482CB363754}"/>
                  </a:ext>
                </a:extLst>
              </p:cNvPr>
              <p:cNvGrpSpPr/>
              <p:nvPr/>
            </p:nvGrpSpPr>
            <p:grpSpPr>
              <a:xfrm rot="2968324">
                <a:off x="1702021" y="4553703"/>
                <a:ext cx="522993" cy="178997"/>
                <a:chOff x="3403901" y="1150546"/>
                <a:chExt cx="831554" cy="501436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591E1F14-3204-4D8A-B2DC-78AA5A965B21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5AC76326-BEA5-4873-8682-5BB650426660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4" name="Group 36">
                <a:extLst>
                  <a:ext uri="{FF2B5EF4-FFF2-40B4-BE49-F238E27FC236}">
                    <a16:creationId xmlns:a16="http://schemas.microsoft.com/office/drawing/2014/main" id="{AD847B7B-741C-43F9-B7A3-EAE4749F047B}"/>
                  </a:ext>
                </a:extLst>
              </p:cNvPr>
              <p:cNvGrpSpPr/>
              <p:nvPr/>
            </p:nvGrpSpPr>
            <p:grpSpPr>
              <a:xfrm rot="2031242">
                <a:off x="1667553" y="4961539"/>
                <a:ext cx="522994" cy="178997"/>
                <a:chOff x="3403901" y="1150546"/>
                <a:chExt cx="831554" cy="501436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3CF687A4-674A-4BDE-AF59-691632993D15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145B07E7-4B4A-4127-BE50-F82EE5724C7F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08DCE4DA-3900-4FBB-A21B-0EEEA2291AE4}"/>
                  </a:ext>
                </a:extLst>
              </p:cNvPr>
              <p:cNvSpPr/>
              <p:nvPr/>
            </p:nvSpPr>
            <p:spPr>
              <a:xfrm>
                <a:off x="10081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CB9D8A5-F1E8-4A36-AB23-DFD59E377626}"/>
                  </a:ext>
                </a:extLst>
              </p:cNvPr>
              <p:cNvSpPr/>
              <p:nvPr/>
            </p:nvSpPr>
            <p:spPr>
              <a:xfrm>
                <a:off x="264227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301AA79A-3025-4FA5-B7F4-6EF56C41499E}"/>
                  </a:ext>
                </a:extLst>
              </p:cNvPr>
              <p:cNvSpPr/>
              <p:nvPr/>
            </p:nvSpPr>
            <p:spPr>
              <a:xfrm>
                <a:off x="137154" y="495811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EEB1BAC5-C18C-48D6-8204-F5175F6FF598}"/>
                  </a:ext>
                </a:extLst>
              </p:cNvPr>
              <p:cNvSpPr/>
              <p:nvPr/>
            </p:nvSpPr>
            <p:spPr>
              <a:xfrm>
                <a:off x="200691" y="521225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F1E48509-F404-4BD6-A04E-88DAD21F8FEE}"/>
                  </a:ext>
                </a:extLst>
              </p:cNvPr>
              <p:cNvSpPr/>
              <p:nvPr/>
            </p:nvSpPr>
            <p:spPr>
              <a:xfrm>
                <a:off x="391300" y="502164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89AB958A-CA69-4C82-ADBB-33A1527404DC}"/>
                  </a:ext>
                </a:extLst>
              </p:cNvPr>
              <p:cNvSpPr/>
              <p:nvPr/>
            </p:nvSpPr>
            <p:spPr>
              <a:xfrm>
                <a:off x="581910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3184359B-74D1-4147-8494-30789AA5A8A0}"/>
                  </a:ext>
                </a:extLst>
              </p:cNvPr>
              <p:cNvSpPr/>
              <p:nvPr/>
            </p:nvSpPr>
            <p:spPr>
              <a:xfrm>
                <a:off x="454837" y="5275793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D2E47278-A6AB-4753-95C2-315A2F7BA3A9}"/>
                  </a:ext>
                </a:extLst>
              </p:cNvPr>
              <p:cNvSpPr/>
              <p:nvPr/>
            </p:nvSpPr>
            <p:spPr>
              <a:xfrm>
                <a:off x="836056" y="4703965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4F9F0BF-B764-40F7-9607-64CD60545F08}"/>
                  </a:ext>
                </a:extLst>
              </p:cNvPr>
              <p:cNvSpPr/>
              <p:nvPr/>
            </p:nvSpPr>
            <p:spPr>
              <a:xfrm>
                <a:off x="708983" y="495811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57A52AD6-6C23-47EE-A51B-012C291D5087}"/>
                  </a:ext>
                </a:extLst>
              </p:cNvPr>
              <p:cNvSpPr/>
              <p:nvPr/>
            </p:nvSpPr>
            <p:spPr>
              <a:xfrm>
                <a:off x="963128" y="4894574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40541BE-77EA-4868-A2AE-CC832A7FE0C2}"/>
                  </a:ext>
                </a:extLst>
              </p:cNvPr>
              <p:cNvSpPr/>
              <p:nvPr/>
            </p:nvSpPr>
            <p:spPr>
              <a:xfrm>
                <a:off x="1217274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514B4E1C-2C7E-462A-9AD4-EE0590EB0F3D}"/>
                  </a:ext>
                </a:extLst>
              </p:cNvPr>
              <p:cNvSpPr/>
              <p:nvPr/>
            </p:nvSpPr>
            <p:spPr>
              <a:xfrm>
                <a:off x="1344347" y="502164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3DFF73A1-35F2-4D6C-BCCA-727F562FACE7}"/>
                  </a:ext>
                </a:extLst>
              </p:cNvPr>
              <p:cNvSpPr/>
              <p:nvPr/>
            </p:nvSpPr>
            <p:spPr>
              <a:xfrm>
                <a:off x="1090201" y="521225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4E2138D0-C06F-4FE8-A83B-5F0FCFD1BEB2}"/>
                  </a:ext>
                </a:extLst>
              </p:cNvPr>
              <p:cNvSpPr/>
              <p:nvPr/>
            </p:nvSpPr>
            <p:spPr>
              <a:xfrm>
                <a:off x="1344347" y="5275793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4D3FFE05-6CA5-4C3C-B1EE-7BAC2BAA530F}"/>
                  </a:ext>
                </a:extLst>
              </p:cNvPr>
              <p:cNvSpPr/>
              <p:nvPr/>
            </p:nvSpPr>
            <p:spPr>
              <a:xfrm>
                <a:off x="1471420" y="4703965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D93455D7-C435-4787-BE2D-EC27C056C6B7}"/>
                  </a:ext>
                </a:extLst>
              </p:cNvPr>
              <p:cNvSpPr/>
              <p:nvPr/>
            </p:nvSpPr>
            <p:spPr>
              <a:xfrm>
                <a:off x="1598493" y="5275793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12915E5B-51F4-439B-BF1E-F575F075829B}"/>
                  </a:ext>
                </a:extLst>
              </p:cNvPr>
              <p:cNvSpPr/>
              <p:nvPr/>
            </p:nvSpPr>
            <p:spPr>
              <a:xfrm>
                <a:off x="1725566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6B417C3D-88BC-470F-AF84-234F145A296A}"/>
                  </a:ext>
                </a:extLst>
              </p:cNvPr>
              <p:cNvSpPr/>
              <p:nvPr/>
            </p:nvSpPr>
            <p:spPr>
              <a:xfrm>
                <a:off x="2170321" y="4703965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E7A8EEF-0899-4D7E-83F6-0E449A940580}"/>
                  </a:ext>
                </a:extLst>
              </p:cNvPr>
              <p:cNvSpPr/>
              <p:nvPr/>
            </p:nvSpPr>
            <p:spPr>
              <a:xfrm>
                <a:off x="1598493" y="5085184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538195D3-98CE-44D3-A45B-5D5F3C78FACA}"/>
                  </a:ext>
                </a:extLst>
              </p:cNvPr>
              <p:cNvSpPr/>
              <p:nvPr/>
            </p:nvSpPr>
            <p:spPr>
              <a:xfrm>
                <a:off x="2424467" y="476750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0D64597-C030-4FE3-8CA5-1DB7B33F1439}"/>
                  </a:ext>
                </a:extLst>
              </p:cNvPr>
              <p:cNvSpPr/>
              <p:nvPr/>
            </p:nvSpPr>
            <p:spPr>
              <a:xfrm>
                <a:off x="2233858" y="4958111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5C56ECA-BA63-42F4-BD77-5006A49184F0}"/>
                  </a:ext>
                </a:extLst>
              </p:cNvPr>
              <p:cNvSpPr/>
              <p:nvPr/>
            </p:nvSpPr>
            <p:spPr>
              <a:xfrm>
                <a:off x="2233858" y="521225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7247837-938B-4202-8F19-F34ABE3B560E}"/>
                  </a:ext>
                </a:extLst>
              </p:cNvPr>
              <p:cNvSpPr/>
              <p:nvPr/>
            </p:nvSpPr>
            <p:spPr>
              <a:xfrm>
                <a:off x="1916176" y="5275793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F6B9822E-83FA-4AFD-8F8D-15E7EC98F9A6}"/>
                  </a:ext>
                </a:extLst>
              </p:cNvPr>
              <p:cNvSpPr/>
              <p:nvPr/>
            </p:nvSpPr>
            <p:spPr>
              <a:xfrm>
                <a:off x="2558938" y="4901972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EE6179FA-2F52-40C8-B819-46B59FA80E5F}"/>
                  </a:ext>
                </a:extLst>
              </p:cNvPr>
              <p:cNvSpPr/>
              <p:nvPr/>
            </p:nvSpPr>
            <p:spPr>
              <a:xfrm>
                <a:off x="2742150" y="4703965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AC915FB-3317-4672-B332-9BB0D0EFE416}"/>
                  </a:ext>
                </a:extLst>
              </p:cNvPr>
              <p:cNvSpPr/>
              <p:nvPr/>
            </p:nvSpPr>
            <p:spPr>
              <a:xfrm>
                <a:off x="2805686" y="521225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A98CBA98-5ACD-4606-B31D-2C18635EBDFD}"/>
                  </a:ext>
                </a:extLst>
              </p:cNvPr>
              <p:cNvSpPr/>
              <p:nvPr/>
            </p:nvSpPr>
            <p:spPr>
              <a:xfrm>
                <a:off x="2742150" y="5021647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DC5FBED-3865-4366-B708-6C781E84B0DB}"/>
                  </a:ext>
                </a:extLst>
              </p:cNvPr>
              <p:cNvSpPr/>
              <p:nvPr/>
            </p:nvSpPr>
            <p:spPr>
              <a:xfrm>
                <a:off x="2424467" y="5085184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39985AFD-D7B4-4641-8F58-ED3D595F8C71}"/>
                  </a:ext>
                </a:extLst>
              </p:cNvPr>
              <p:cNvSpPr/>
              <p:nvPr/>
            </p:nvSpPr>
            <p:spPr>
              <a:xfrm>
                <a:off x="2551540" y="5275793"/>
                <a:ext cx="63536" cy="63536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ECCCF-FFBB-44C0-8457-405355929D8D}"/>
              </a:ext>
            </a:extLst>
          </p:cNvPr>
          <p:cNvGrpSpPr/>
          <p:nvPr/>
        </p:nvGrpSpPr>
        <p:grpSpPr>
          <a:xfrm>
            <a:off x="3421683" y="2306914"/>
            <a:ext cx="2646830" cy="2820689"/>
            <a:chOff x="3283423" y="4480962"/>
            <a:chExt cx="2925896" cy="25516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C891ED-2021-486B-85DA-085A22E597CD}"/>
                </a:ext>
              </a:extLst>
            </p:cNvPr>
            <p:cNvGrpSpPr/>
            <p:nvPr/>
          </p:nvGrpSpPr>
          <p:grpSpPr>
            <a:xfrm>
              <a:off x="4012567" y="5705098"/>
              <a:ext cx="2001185" cy="936725"/>
              <a:chOff x="1164622" y="2852936"/>
              <a:chExt cx="2001185" cy="936725"/>
            </a:xfrm>
          </p:grpSpPr>
          <p:sp>
            <p:nvSpPr>
              <p:cNvPr id="31" name="Round Same Side Corner Rectangle 1">
                <a:extLst>
                  <a:ext uri="{FF2B5EF4-FFF2-40B4-BE49-F238E27FC236}">
                    <a16:creationId xmlns:a16="http://schemas.microsoft.com/office/drawing/2014/main" id="{DBB93FE4-4A31-4544-AEC1-3DF3A6A92643}"/>
                  </a:ext>
                </a:extLst>
              </p:cNvPr>
              <p:cNvSpPr/>
              <p:nvPr/>
            </p:nvSpPr>
            <p:spPr>
              <a:xfrm rot="10800000">
                <a:off x="1164622" y="2852936"/>
                <a:ext cx="2001185" cy="936725"/>
              </a:xfrm>
              <a:prstGeom prst="round2SameRect">
                <a:avLst/>
              </a:prstGeom>
              <a:solidFill>
                <a:srgbClr val="F579B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3C9BBC-AED7-4954-9005-8D3267E7D577}"/>
                  </a:ext>
                </a:extLst>
              </p:cNvPr>
              <p:cNvCxnSpPr/>
              <p:nvPr/>
            </p:nvCxnSpPr>
            <p:spPr>
              <a:xfrm>
                <a:off x="2441974" y="3278721"/>
                <a:ext cx="170314" cy="0"/>
              </a:xfrm>
              <a:prstGeom prst="line">
                <a:avLst/>
              </a:prstGeom>
              <a:ln>
                <a:solidFill>
                  <a:srgbClr val="F579B7"/>
                </a:solidFill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Group 24">
                <a:extLst>
                  <a:ext uri="{FF2B5EF4-FFF2-40B4-BE49-F238E27FC236}">
                    <a16:creationId xmlns:a16="http://schemas.microsoft.com/office/drawing/2014/main" id="{B9677764-331D-4D08-B239-09075C62C828}"/>
                  </a:ext>
                </a:extLst>
              </p:cNvPr>
              <p:cNvGrpSpPr/>
              <p:nvPr/>
            </p:nvGrpSpPr>
            <p:grpSpPr>
              <a:xfrm>
                <a:off x="1547827" y="3576770"/>
                <a:ext cx="350480" cy="168764"/>
                <a:chOff x="3403901" y="1150546"/>
                <a:chExt cx="831554" cy="501436"/>
              </a:xfrm>
              <a:solidFill>
                <a:schemeClr val="bg1"/>
              </a:solidFill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F7F1381-0247-46AB-9CE3-BAD1A6DA867D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4A82E73-15F7-45F6-9FC1-300B3F956A0B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4" name="Group 30">
                <a:extLst>
                  <a:ext uri="{FF2B5EF4-FFF2-40B4-BE49-F238E27FC236}">
                    <a16:creationId xmlns:a16="http://schemas.microsoft.com/office/drawing/2014/main" id="{8096C49B-36EE-4098-BC83-D35708063185}"/>
                  </a:ext>
                </a:extLst>
              </p:cNvPr>
              <p:cNvGrpSpPr/>
              <p:nvPr/>
            </p:nvGrpSpPr>
            <p:grpSpPr>
              <a:xfrm rot="2968324">
                <a:off x="2341038" y="3220602"/>
                <a:ext cx="350479" cy="119953"/>
                <a:chOff x="3403901" y="1150546"/>
                <a:chExt cx="831554" cy="501436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4CF8AC9-531E-4547-A0AB-CA02C02137D4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8B2F680-601A-4616-823C-5CCBD4A422CF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5" name="Group 36">
                <a:extLst>
                  <a:ext uri="{FF2B5EF4-FFF2-40B4-BE49-F238E27FC236}">
                    <a16:creationId xmlns:a16="http://schemas.microsoft.com/office/drawing/2014/main" id="{58E96DA4-01CA-42C0-B872-B334D0829D94}"/>
                  </a:ext>
                </a:extLst>
              </p:cNvPr>
              <p:cNvGrpSpPr/>
              <p:nvPr/>
            </p:nvGrpSpPr>
            <p:grpSpPr>
              <a:xfrm rot="2031242">
                <a:off x="2317940" y="3493910"/>
                <a:ext cx="350480" cy="119953"/>
                <a:chOff x="3403901" y="1150546"/>
                <a:chExt cx="831554" cy="501436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787D896-8336-4BCE-BDE5-2D3CAF4A15C8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1123C2FE-B14E-4CE3-95AB-BEC85C0EAC68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FF6BD6F7-D74E-41B3-ACA3-7B17CEE9DE54}"/>
                  </a:ext>
                </a:extLst>
              </p:cNvPr>
              <p:cNvSpPr/>
              <p:nvPr/>
            </p:nvSpPr>
            <p:spPr>
              <a:xfrm>
                <a:off x="1207200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9B5D095-CFDD-4E86-B050-6F3433386233}"/>
                  </a:ext>
                </a:extLst>
              </p:cNvPr>
              <p:cNvSpPr/>
              <p:nvPr/>
            </p:nvSpPr>
            <p:spPr>
              <a:xfrm>
                <a:off x="1377514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FE8DFF05-526D-4624-9DF9-7437626C36B3}"/>
                  </a:ext>
                </a:extLst>
              </p:cNvPr>
              <p:cNvSpPr/>
              <p:nvPr/>
            </p:nvSpPr>
            <p:spPr>
              <a:xfrm>
                <a:off x="1292357" y="3491613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75D441E8-1FB4-4F0D-9135-2981F8804C67}"/>
                  </a:ext>
                </a:extLst>
              </p:cNvPr>
              <p:cNvSpPr/>
              <p:nvPr/>
            </p:nvSpPr>
            <p:spPr>
              <a:xfrm>
                <a:off x="1334936" y="366192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3470FFEA-6E0F-4668-B7D4-1F7B4E37E552}"/>
                  </a:ext>
                </a:extLst>
              </p:cNvPr>
              <p:cNvSpPr/>
              <p:nvPr/>
            </p:nvSpPr>
            <p:spPr>
              <a:xfrm>
                <a:off x="1462671" y="3534191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ED685594-1A77-41AA-A304-C341006FB865}"/>
                  </a:ext>
                </a:extLst>
              </p:cNvPr>
              <p:cNvSpPr/>
              <p:nvPr/>
            </p:nvSpPr>
            <p:spPr>
              <a:xfrm>
                <a:off x="1590406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2A8AA3B8-1BC5-47E9-B848-C421C61244F1}"/>
                  </a:ext>
                </a:extLst>
              </p:cNvPr>
              <p:cNvSpPr/>
              <p:nvPr/>
            </p:nvSpPr>
            <p:spPr>
              <a:xfrm>
                <a:off x="1505249" y="3704505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DB272ACB-AA67-45C8-8188-72EFD87021D7}"/>
                  </a:ext>
                </a:extLst>
              </p:cNvPr>
              <p:cNvSpPr/>
              <p:nvPr/>
            </p:nvSpPr>
            <p:spPr>
              <a:xfrm>
                <a:off x="1760720" y="3321299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77EE94D6-2B45-4942-9FB9-0745E0BEC30D}"/>
                  </a:ext>
                </a:extLst>
              </p:cNvPr>
              <p:cNvSpPr/>
              <p:nvPr/>
            </p:nvSpPr>
            <p:spPr>
              <a:xfrm>
                <a:off x="1675563" y="3491613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9F38E353-A04F-4CFF-9CCC-1B3346252A8A}"/>
                  </a:ext>
                </a:extLst>
              </p:cNvPr>
              <p:cNvSpPr/>
              <p:nvPr/>
            </p:nvSpPr>
            <p:spPr>
              <a:xfrm>
                <a:off x="1845876" y="3449034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F640D28F-97A8-4706-A745-A65AEB54B778}"/>
                  </a:ext>
                </a:extLst>
              </p:cNvPr>
              <p:cNvSpPr/>
              <p:nvPr/>
            </p:nvSpPr>
            <p:spPr>
              <a:xfrm>
                <a:off x="2016190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4E019DD4-DF7B-4124-941B-D6563C3C584E}"/>
                  </a:ext>
                </a:extLst>
              </p:cNvPr>
              <p:cNvSpPr/>
              <p:nvPr/>
            </p:nvSpPr>
            <p:spPr>
              <a:xfrm>
                <a:off x="2101347" y="3534191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898B49C5-A5BB-4F89-A7CB-CDDA07C2E1DA}"/>
                  </a:ext>
                </a:extLst>
              </p:cNvPr>
              <p:cNvSpPr/>
              <p:nvPr/>
            </p:nvSpPr>
            <p:spPr>
              <a:xfrm>
                <a:off x="1931033" y="366192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B1D23BDE-5805-4A11-B37E-3731456E7257}"/>
                  </a:ext>
                </a:extLst>
              </p:cNvPr>
              <p:cNvSpPr/>
              <p:nvPr/>
            </p:nvSpPr>
            <p:spPr>
              <a:xfrm>
                <a:off x="2101347" y="3704505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4BB7E5AA-5A18-4B63-920B-2D33F3E7CBA9}"/>
                  </a:ext>
                </a:extLst>
              </p:cNvPr>
              <p:cNvSpPr/>
              <p:nvPr/>
            </p:nvSpPr>
            <p:spPr>
              <a:xfrm>
                <a:off x="2186503" y="3321299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C4DFFF55-084F-4541-9260-20645E313D76}"/>
                  </a:ext>
                </a:extLst>
              </p:cNvPr>
              <p:cNvSpPr/>
              <p:nvPr/>
            </p:nvSpPr>
            <p:spPr>
              <a:xfrm>
                <a:off x="2271660" y="3704505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25897CD6-32C1-4A10-830B-45525F771DE0}"/>
                  </a:ext>
                </a:extLst>
              </p:cNvPr>
              <p:cNvSpPr/>
              <p:nvPr/>
            </p:nvSpPr>
            <p:spPr>
              <a:xfrm>
                <a:off x="2356817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E4A5A82A-EA2B-4B7A-8966-5C9E454224E1}"/>
                  </a:ext>
                </a:extLst>
              </p:cNvPr>
              <p:cNvSpPr/>
              <p:nvPr/>
            </p:nvSpPr>
            <p:spPr>
              <a:xfrm>
                <a:off x="2654866" y="3321299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49BBA168-0442-4A16-9FDE-1CC4073DAFA6}"/>
                  </a:ext>
                </a:extLst>
              </p:cNvPr>
              <p:cNvSpPr/>
              <p:nvPr/>
            </p:nvSpPr>
            <p:spPr>
              <a:xfrm>
                <a:off x="2271660" y="3576770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92114B62-DC6D-4418-AAB9-05E79C829B32}"/>
                  </a:ext>
                </a:extLst>
              </p:cNvPr>
              <p:cNvSpPr/>
              <p:nvPr/>
            </p:nvSpPr>
            <p:spPr>
              <a:xfrm>
                <a:off x="2825179" y="336387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7B26D58F-C79C-4CE1-B36E-8B36343CA60A}"/>
                  </a:ext>
                </a:extLst>
              </p:cNvPr>
              <p:cNvSpPr/>
              <p:nvPr/>
            </p:nvSpPr>
            <p:spPr>
              <a:xfrm>
                <a:off x="2697444" y="3491613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770A5C65-3CC7-4B0D-AD9A-FDDAE8CF5BF3}"/>
                  </a:ext>
                </a:extLst>
              </p:cNvPr>
              <p:cNvSpPr/>
              <p:nvPr/>
            </p:nvSpPr>
            <p:spPr>
              <a:xfrm>
                <a:off x="2697444" y="366192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BDF87ECA-E69B-43AA-8CE5-778B63FA106A}"/>
                  </a:ext>
                </a:extLst>
              </p:cNvPr>
              <p:cNvSpPr/>
              <p:nvPr/>
            </p:nvSpPr>
            <p:spPr>
              <a:xfrm>
                <a:off x="2484553" y="3704505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20D23B28-18FB-4474-A7D5-2579560E6731}"/>
                  </a:ext>
                </a:extLst>
              </p:cNvPr>
              <p:cNvSpPr/>
              <p:nvPr/>
            </p:nvSpPr>
            <p:spPr>
              <a:xfrm>
                <a:off x="2915294" y="3453992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CC8E9C44-9B1B-4CF6-B988-0B32341D4C3B}"/>
                  </a:ext>
                </a:extLst>
              </p:cNvPr>
              <p:cNvSpPr/>
              <p:nvPr/>
            </p:nvSpPr>
            <p:spPr>
              <a:xfrm>
                <a:off x="3038072" y="3321299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5381736C-ADA7-41A6-8B67-AFB0B314A29D}"/>
                  </a:ext>
                </a:extLst>
              </p:cNvPr>
              <p:cNvSpPr/>
              <p:nvPr/>
            </p:nvSpPr>
            <p:spPr>
              <a:xfrm>
                <a:off x="3080650" y="3661927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247161C3-9469-4B82-950A-2593E7893DC4}"/>
                  </a:ext>
                </a:extLst>
              </p:cNvPr>
              <p:cNvSpPr/>
              <p:nvPr/>
            </p:nvSpPr>
            <p:spPr>
              <a:xfrm>
                <a:off x="3038072" y="3534191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03DA86D2-185D-443F-9F77-F44A640BB354}"/>
                  </a:ext>
                </a:extLst>
              </p:cNvPr>
              <p:cNvSpPr/>
              <p:nvPr/>
            </p:nvSpPr>
            <p:spPr>
              <a:xfrm>
                <a:off x="2825179" y="3576770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73370C4D-814B-41FB-93EF-58599A4CEF91}"/>
                  </a:ext>
                </a:extLst>
              </p:cNvPr>
              <p:cNvSpPr/>
              <p:nvPr/>
            </p:nvSpPr>
            <p:spPr>
              <a:xfrm>
                <a:off x="2910336" y="3704505"/>
                <a:ext cx="42578" cy="42578"/>
              </a:xfrm>
              <a:prstGeom prst="flowChartConnector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5208A2-AD48-4E04-B5CB-FD18ECCEEAB2}"/>
                </a:ext>
              </a:extLst>
            </p:cNvPr>
            <p:cNvGrpSpPr/>
            <p:nvPr/>
          </p:nvGrpSpPr>
          <p:grpSpPr>
            <a:xfrm>
              <a:off x="3796543" y="4480962"/>
              <a:ext cx="2412776" cy="434300"/>
              <a:chOff x="899592" y="2780928"/>
              <a:chExt cx="2412776" cy="4343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90E801-D370-4522-9058-964D6FA26D8E}"/>
                  </a:ext>
                </a:extLst>
              </p:cNvPr>
              <p:cNvSpPr/>
              <p:nvPr/>
            </p:nvSpPr>
            <p:spPr>
              <a:xfrm>
                <a:off x="1259632" y="2780928"/>
                <a:ext cx="1656184" cy="432048"/>
              </a:xfrm>
              <a:prstGeom prst="rect">
                <a:avLst/>
              </a:prstGeom>
              <a:solidFill>
                <a:srgbClr val="F579B7"/>
              </a:solidFill>
              <a:ln>
                <a:solidFill>
                  <a:srgbClr val="F579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41">
                <a:extLst>
                  <a:ext uri="{FF2B5EF4-FFF2-40B4-BE49-F238E27FC236}">
                    <a16:creationId xmlns:a16="http://schemas.microsoft.com/office/drawing/2014/main" id="{4511EE9C-8C61-407B-92B8-0AB70CE7C7CA}"/>
                  </a:ext>
                </a:extLst>
              </p:cNvPr>
              <p:cNvGrpSpPr/>
              <p:nvPr/>
            </p:nvGrpSpPr>
            <p:grpSpPr>
              <a:xfrm>
                <a:off x="899592" y="2780928"/>
                <a:ext cx="2412776" cy="434300"/>
                <a:chOff x="987602" y="2780928"/>
                <a:chExt cx="3136348" cy="1152128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46CFF5E-EB0D-499A-BD65-49107786BEF1}"/>
                    </a:ext>
                  </a:extLst>
                </p:cNvPr>
                <p:cNvCxnSpPr/>
                <p:nvPr/>
              </p:nvCxnSpPr>
              <p:spPr>
                <a:xfrm>
                  <a:off x="987602" y="2780928"/>
                  <a:ext cx="488053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C7E11AD-CA68-4985-AB83-B9CCF91220DA}"/>
                    </a:ext>
                  </a:extLst>
                </p:cNvPr>
                <p:cNvCxnSpPr/>
                <p:nvPr/>
              </p:nvCxnSpPr>
              <p:spPr>
                <a:xfrm>
                  <a:off x="3635896" y="2780928"/>
                  <a:ext cx="488054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841821C-1DDB-433B-989D-239A7779E3CB}"/>
                    </a:ext>
                  </a:extLst>
                </p:cNvPr>
                <p:cNvCxnSpPr/>
                <p:nvPr/>
              </p:nvCxnSpPr>
              <p:spPr>
                <a:xfrm>
                  <a:off x="1475656" y="2780928"/>
                  <a:ext cx="0" cy="114374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A060E4E6-CF34-438A-A01B-0E09BFCF5F84}"/>
                    </a:ext>
                  </a:extLst>
                </p:cNvPr>
                <p:cNvCxnSpPr/>
                <p:nvPr/>
              </p:nvCxnSpPr>
              <p:spPr>
                <a:xfrm>
                  <a:off x="3635896" y="2780928"/>
                  <a:ext cx="0" cy="114374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6280EF-1054-498B-B981-2E1CD7DE99E9}"/>
                    </a:ext>
                  </a:extLst>
                </p:cNvPr>
                <p:cNvCxnSpPr/>
                <p:nvPr/>
              </p:nvCxnSpPr>
              <p:spPr>
                <a:xfrm flipH="1">
                  <a:off x="1475656" y="3933056"/>
                  <a:ext cx="2160240" cy="0"/>
                </a:xfrm>
                <a:prstGeom prst="line">
                  <a:avLst/>
                </a:prstGeom>
                <a:ln w="5715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8F6B3E27-F711-4669-9B39-C40294639F9E}"/>
                  </a:ext>
                </a:extLst>
              </p:cNvPr>
              <p:cNvGrpSpPr/>
              <p:nvPr/>
            </p:nvGrpSpPr>
            <p:grpSpPr>
              <a:xfrm rot="20183760">
                <a:off x="1321802" y="2933090"/>
                <a:ext cx="350480" cy="211343"/>
                <a:chOff x="3651532" y="1273454"/>
                <a:chExt cx="831554" cy="501436"/>
              </a:xfrm>
            </p:grpSpPr>
            <p:sp>
              <p:nvSpPr>
                <p:cNvPr id="24" name="Oval 16">
                  <a:extLst>
                    <a:ext uri="{FF2B5EF4-FFF2-40B4-BE49-F238E27FC236}">
                      <a16:creationId xmlns:a16="http://schemas.microsoft.com/office/drawing/2014/main" id="{B92420AD-AD39-4127-9818-61D634B6D2CB}"/>
                    </a:ext>
                  </a:extLst>
                </p:cNvPr>
                <p:cNvSpPr/>
                <p:nvPr/>
              </p:nvSpPr>
              <p:spPr>
                <a:xfrm flipH="1">
                  <a:off x="3651532" y="1273454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17">
                  <a:extLst>
                    <a:ext uri="{FF2B5EF4-FFF2-40B4-BE49-F238E27FC236}">
                      <a16:creationId xmlns:a16="http://schemas.microsoft.com/office/drawing/2014/main" id="{67A3E93E-2D17-4A37-93BD-EC90FF6F958B}"/>
                    </a:ext>
                  </a:extLst>
                </p:cNvPr>
                <p:cNvSpPr/>
                <p:nvPr/>
              </p:nvSpPr>
              <p:spPr>
                <a:xfrm flipH="1">
                  <a:off x="4038619" y="1445644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" name="Group 18">
                <a:extLst>
                  <a:ext uri="{FF2B5EF4-FFF2-40B4-BE49-F238E27FC236}">
                    <a16:creationId xmlns:a16="http://schemas.microsoft.com/office/drawing/2014/main" id="{1388A868-32A7-4611-A582-CBE989A52805}"/>
                  </a:ext>
                </a:extLst>
              </p:cNvPr>
              <p:cNvGrpSpPr/>
              <p:nvPr/>
            </p:nvGrpSpPr>
            <p:grpSpPr>
              <a:xfrm>
                <a:off x="1719936" y="2829184"/>
                <a:ext cx="350480" cy="211343"/>
                <a:chOff x="3680033" y="1164016"/>
                <a:chExt cx="831555" cy="501436"/>
              </a:xfrm>
            </p:grpSpPr>
            <p:sp>
              <p:nvSpPr>
                <p:cNvPr id="22" name="Oval 19">
                  <a:extLst>
                    <a:ext uri="{FF2B5EF4-FFF2-40B4-BE49-F238E27FC236}">
                      <a16:creationId xmlns:a16="http://schemas.microsoft.com/office/drawing/2014/main" id="{72404552-40F4-4E96-BB53-76AD0BAEAB80}"/>
                    </a:ext>
                  </a:extLst>
                </p:cNvPr>
                <p:cNvSpPr/>
                <p:nvPr/>
              </p:nvSpPr>
              <p:spPr>
                <a:xfrm flipH="1">
                  <a:off x="3680033" y="1164016"/>
                  <a:ext cx="831555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8A481DC-6BFB-4B12-9FCA-4051AEC28A46}"/>
                    </a:ext>
                  </a:extLst>
                </p:cNvPr>
                <p:cNvSpPr/>
                <p:nvPr/>
              </p:nvSpPr>
              <p:spPr>
                <a:xfrm flipH="1">
                  <a:off x="4067121" y="1336205"/>
                  <a:ext cx="295473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" name="Group 21">
                <a:extLst>
                  <a:ext uri="{FF2B5EF4-FFF2-40B4-BE49-F238E27FC236}">
                    <a16:creationId xmlns:a16="http://schemas.microsoft.com/office/drawing/2014/main" id="{64FDD50F-03CD-4E5D-A8E0-50A107DA41F0}"/>
                  </a:ext>
                </a:extLst>
              </p:cNvPr>
              <p:cNvGrpSpPr/>
              <p:nvPr/>
            </p:nvGrpSpPr>
            <p:grpSpPr>
              <a:xfrm rot="20127308">
                <a:off x="2134041" y="2844175"/>
                <a:ext cx="350480" cy="211343"/>
                <a:chOff x="3661202" y="1268046"/>
                <a:chExt cx="831554" cy="50143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91522DB-5DE6-4EEE-B4ED-A252B4A75CED}"/>
                    </a:ext>
                  </a:extLst>
                </p:cNvPr>
                <p:cNvSpPr/>
                <p:nvPr/>
              </p:nvSpPr>
              <p:spPr>
                <a:xfrm flipH="1">
                  <a:off x="3661202" y="12680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B901E39-A9F9-4E12-AB30-03837DE40C09}"/>
                    </a:ext>
                  </a:extLst>
                </p:cNvPr>
                <p:cNvSpPr/>
                <p:nvPr/>
              </p:nvSpPr>
              <p:spPr>
                <a:xfrm flipH="1">
                  <a:off x="4048291" y="14402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6B97556-9243-40FD-806B-8C5E92CF353E}"/>
                  </a:ext>
                </a:extLst>
              </p:cNvPr>
              <p:cNvGrpSpPr/>
              <p:nvPr/>
            </p:nvGrpSpPr>
            <p:grpSpPr>
              <a:xfrm rot="947811">
                <a:off x="2562427" y="2909800"/>
                <a:ext cx="350480" cy="211343"/>
                <a:chOff x="3403901" y="1150546"/>
                <a:chExt cx="831554" cy="50143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016597C-F204-4425-95F1-74AF572F1AFE}"/>
                    </a:ext>
                  </a:extLst>
                </p:cNvPr>
                <p:cNvSpPr/>
                <p:nvPr/>
              </p:nvSpPr>
              <p:spPr>
                <a:xfrm flipH="1">
                  <a:off x="3403901" y="1150546"/>
                  <a:ext cx="831554" cy="50143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A236AF9-EBC5-47C4-B693-702CA694E1FC}"/>
                    </a:ext>
                  </a:extLst>
                </p:cNvPr>
                <p:cNvSpPr/>
                <p:nvPr/>
              </p:nvSpPr>
              <p:spPr>
                <a:xfrm flipH="1">
                  <a:off x="3790988" y="1322736"/>
                  <a:ext cx="295472" cy="1665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8CA408-FDF1-43C0-8917-5933F530999B}"/>
                </a:ext>
              </a:extLst>
            </p:cNvPr>
            <p:cNvSpPr txBox="1"/>
            <p:nvPr/>
          </p:nvSpPr>
          <p:spPr>
            <a:xfrm>
              <a:off x="4431678" y="6670672"/>
              <a:ext cx="1322147" cy="36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Migrated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9F25AB-DFAF-41EC-A59E-21CE5FEE88F5}"/>
                </a:ext>
              </a:extLst>
            </p:cNvPr>
            <p:cNvSpPr txBox="1"/>
            <p:nvPr/>
          </p:nvSpPr>
          <p:spPr>
            <a:xfrm>
              <a:off x="4039765" y="4954567"/>
              <a:ext cx="1955576" cy="36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Non-Migrated</a:t>
              </a:r>
            </a:p>
          </p:txBody>
        </p:sp>
        <p:sp>
          <p:nvSpPr>
            <p:cNvPr id="10" name="Right Arrow 141">
              <a:extLst>
                <a:ext uri="{FF2B5EF4-FFF2-40B4-BE49-F238E27FC236}">
                  <a16:creationId xmlns:a16="http://schemas.microsoft.com/office/drawing/2014/main" id="{4C7B6BF2-8740-46BE-95BB-4CFBD1D73A2C}"/>
                </a:ext>
              </a:extLst>
            </p:cNvPr>
            <p:cNvSpPr/>
            <p:nvPr/>
          </p:nvSpPr>
          <p:spPr>
            <a:xfrm rot="19706517">
              <a:off x="3285616" y="4690611"/>
              <a:ext cx="64807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42">
              <a:extLst>
                <a:ext uri="{FF2B5EF4-FFF2-40B4-BE49-F238E27FC236}">
                  <a16:creationId xmlns:a16="http://schemas.microsoft.com/office/drawing/2014/main" id="{ECB5660C-D9BF-42EC-9652-1A8EAD35A834}"/>
                </a:ext>
              </a:extLst>
            </p:cNvPr>
            <p:cNvSpPr/>
            <p:nvPr/>
          </p:nvSpPr>
          <p:spPr>
            <a:xfrm rot="2109747">
              <a:off x="3283423" y="5431059"/>
              <a:ext cx="64807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FF133958-DE3A-448E-B0AA-C1F789116AC8}"/>
              </a:ext>
            </a:extLst>
          </p:cNvPr>
          <p:cNvSpPr txBox="1"/>
          <p:nvPr/>
        </p:nvSpPr>
        <p:spPr>
          <a:xfrm>
            <a:off x="214046" y="325958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4h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5141027-F79F-4B94-BCCD-32F391C65035}"/>
              </a:ext>
            </a:extLst>
          </p:cNvPr>
          <p:cNvGrpSpPr/>
          <p:nvPr/>
        </p:nvGrpSpPr>
        <p:grpSpPr>
          <a:xfrm>
            <a:off x="6553380" y="1451801"/>
            <a:ext cx="5487573" cy="5319680"/>
            <a:chOff x="6812719" y="1538320"/>
            <a:chExt cx="4996260" cy="4843399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D9DCD6EA-CA6D-48C5-84C6-FA147E552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56" t="31590" r="31270" b="16726"/>
            <a:stretch/>
          </p:blipFill>
          <p:spPr>
            <a:xfrm>
              <a:off x="6812719" y="1538320"/>
              <a:ext cx="4996260" cy="4843399"/>
            </a:xfrm>
            <a:prstGeom prst="rect">
              <a:avLst/>
            </a:prstGeom>
          </p:spPr>
        </p:pic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DFEE799A-DDD6-413F-B5AE-4D49557FD1D3}"/>
                </a:ext>
              </a:extLst>
            </p:cNvPr>
            <p:cNvGrpSpPr/>
            <p:nvPr/>
          </p:nvGrpSpPr>
          <p:grpSpPr>
            <a:xfrm>
              <a:off x="9906148" y="3582000"/>
              <a:ext cx="1047247" cy="1219857"/>
              <a:chOff x="9906148" y="3582000"/>
              <a:chExt cx="1047247" cy="1219857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154060D8-349A-448C-9647-34A13A37F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475" y="3595983"/>
                <a:ext cx="0" cy="118800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1984AF8E-CD39-4FD7-80F1-177D62367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06148" y="3594230"/>
                <a:ext cx="1047247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2EB1CA36-2715-4D2E-91D7-60E84B3F5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3395" y="3582000"/>
                <a:ext cx="0" cy="1219857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6BF3E28D-8CED-47A3-9E76-570D1E05F429}"/>
                </a:ext>
              </a:extLst>
            </p:cNvPr>
            <p:cNvGrpSpPr/>
            <p:nvPr/>
          </p:nvGrpSpPr>
          <p:grpSpPr>
            <a:xfrm>
              <a:off x="8424000" y="4094051"/>
              <a:ext cx="1047247" cy="686125"/>
              <a:chOff x="9906148" y="3582000"/>
              <a:chExt cx="1047247" cy="686125"/>
            </a:xfrm>
          </p:grpSpPr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5E8F169C-00B9-43A7-8C42-687BC1B390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475" y="3595983"/>
                <a:ext cx="0" cy="672142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66666D84-98FC-4944-BA5A-0B31CB714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06148" y="3594230"/>
                <a:ext cx="1047247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72ADD48F-412B-4717-81DA-E74515F1E0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3395" y="3582000"/>
                <a:ext cx="0" cy="686125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A385C7C-8A71-4701-913C-5659B57EBD25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358731D3-B5FA-4B2B-BCD2-BE15AC777FF5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431" name="Arrow: Pentagon 430">
                <a:extLst>
                  <a:ext uri="{FF2B5EF4-FFF2-40B4-BE49-F238E27FC236}">
                    <a16:creationId xmlns:a16="http://schemas.microsoft.com/office/drawing/2014/main" id="{2540454E-FF11-41D2-94DD-7D7B69D45F57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2" name="Arrow: Chevron 431">
                <a:extLst>
                  <a:ext uri="{FF2B5EF4-FFF2-40B4-BE49-F238E27FC236}">
                    <a16:creationId xmlns:a16="http://schemas.microsoft.com/office/drawing/2014/main" id="{B7EF32E0-1E8C-4B57-9CEC-752B83BE46A3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433" name="Arrow: Chevron 432">
                <a:extLst>
                  <a:ext uri="{FF2B5EF4-FFF2-40B4-BE49-F238E27FC236}">
                    <a16:creationId xmlns:a16="http://schemas.microsoft.com/office/drawing/2014/main" id="{1E0CFA11-EFA7-45C6-8E26-ECAACA962BDD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430" name="Arrow: Chevron 429">
              <a:extLst>
                <a:ext uri="{FF2B5EF4-FFF2-40B4-BE49-F238E27FC236}">
                  <a16:creationId xmlns:a16="http://schemas.microsoft.com/office/drawing/2014/main" id="{CBD2E62B-6E4F-483C-A275-E4095CFFA276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40" name="TextBox 2">
            <a:extLst>
              <a:ext uri="{FF2B5EF4-FFF2-40B4-BE49-F238E27FC236}">
                <a16:creationId xmlns:a16="http://schemas.microsoft.com/office/drawing/2014/main" id="{2E74B45C-8E7B-4AC4-9DAB-B51C293DE14A}"/>
              </a:ext>
            </a:extLst>
          </p:cNvPr>
          <p:cNvSpPr txBox="1"/>
          <p:nvPr/>
        </p:nvSpPr>
        <p:spPr>
          <a:xfrm flipH="1">
            <a:off x="341625" y="223705"/>
            <a:ext cx="78495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 activation promotes CLL cell migration</a:t>
            </a:r>
          </a:p>
        </p:txBody>
      </p:sp>
    </p:spTree>
    <p:extLst>
      <p:ext uri="{BB962C8B-B14F-4D97-AF65-F5344CB8AC3E}">
        <p14:creationId xmlns:p14="http://schemas.microsoft.com/office/powerpoint/2010/main" val="277269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97A90-CD03-45D3-A0B9-9704317D9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3" t="25953" r="24946" b="36843"/>
          <a:stretch/>
        </p:blipFill>
        <p:spPr>
          <a:xfrm>
            <a:off x="5836720" y="2125823"/>
            <a:ext cx="5839326" cy="367324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FB7F1-A808-46C4-AA27-BA69CEF0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21" t="35263" r="31053" b="21792"/>
          <a:stretch/>
        </p:blipFill>
        <p:spPr>
          <a:xfrm>
            <a:off x="341625" y="2125823"/>
            <a:ext cx="5130068" cy="3257329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105145-DD8C-4633-9754-6FCD71D719D8}"/>
              </a:ext>
            </a:extLst>
          </p:cNvPr>
          <p:cNvSpPr txBox="1"/>
          <p:nvPr/>
        </p:nvSpPr>
        <p:spPr>
          <a:xfrm>
            <a:off x="63370" y="6211669"/>
            <a:ext cx="471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Murine xenograft model: NOD/Shi-</a:t>
            </a:r>
            <a:r>
              <a:rPr lang="en-GB" dirty="0" err="1"/>
              <a:t>scid</a:t>
            </a:r>
            <a:r>
              <a:rPr lang="en-GB" dirty="0"/>
              <a:t>/IL-2R</a:t>
            </a:r>
            <a:r>
              <a:rPr lang="en-GB" dirty="0">
                <a:latin typeface="Symbol" panose="05050102010706020507" pitchFamily="18" charset="2"/>
              </a:rPr>
              <a:t>g</a:t>
            </a:r>
            <a:r>
              <a:rPr lang="en-GB" baseline="30000" dirty="0"/>
              <a:t>null</a:t>
            </a:r>
            <a:endParaRPr lang="en-GB" dirty="0"/>
          </a:p>
          <a:p>
            <a:r>
              <a:rPr lang="en-GB" dirty="0"/>
              <a:t>Stankovic Team, University of Birmingham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6871A5-4B8F-4183-898C-C56EB54B0487}"/>
              </a:ext>
            </a:extLst>
          </p:cNvPr>
          <p:cNvGrpSpPr/>
          <p:nvPr/>
        </p:nvGrpSpPr>
        <p:grpSpPr>
          <a:xfrm>
            <a:off x="8584520" y="214956"/>
            <a:ext cx="3469015" cy="1061177"/>
            <a:chOff x="8848244" y="133309"/>
            <a:chExt cx="3544785" cy="12019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1ABF203-B00C-43D9-AD19-FF9948924317}"/>
                </a:ext>
              </a:extLst>
            </p:cNvPr>
            <p:cNvGrpSpPr/>
            <p:nvPr/>
          </p:nvGrpSpPr>
          <p:grpSpPr>
            <a:xfrm>
              <a:off x="8848244" y="133309"/>
              <a:ext cx="3065788" cy="1201900"/>
              <a:chOff x="8955386" y="44604"/>
              <a:chExt cx="3065788" cy="1201900"/>
            </a:xfrm>
          </p:grpSpPr>
          <p:sp>
            <p:nvSpPr>
              <p:cNvPr id="37" name="Arrow: Pentagon 36">
                <a:extLst>
                  <a:ext uri="{FF2B5EF4-FFF2-40B4-BE49-F238E27FC236}">
                    <a16:creationId xmlns:a16="http://schemas.microsoft.com/office/drawing/2014/main" id="{677B72CC-35D3-42B9-BD79-20689AE2E547}"/>
                  </a:ext>
                </a:extLst>
              </p:cNvPr>
              <p:cNvSpPr/>
              <p:nvPr/>
            </p:nvSpPr>
            <p:spPr>
              <a:xfrm>
                <a:off x="8955386" y="44604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Arrow: Chevron 37">
                <a:extLst>
                  <a:ext uri="{FF2B5EF4-FFF2-40B4-BE49-F238E27FC236}">
                    <a16:creationId xmlns:a16="http://schemas.microsoft.com/office/drawing/2014/main" id="{DC88230C-AF9E-4F5C-85DB-49BF2CC67EDE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3</a:t>
                </a:r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id="{8A461D6E-5A4C-462D-9541-519471B7760E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416A54E1-132E-42D0-9AB4-6FA138E2E2BD}"/>
                </a:ext>
              </a:extLst>
            </p:cNvPr>
            <p:cNvSpPr/>
            <p:nvPr/>
          </p:nvSpPr>
          <p:spPr>
            <a:xfrm>
              <a:off x="11435035" y="133309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2">
            <a:extLst>
              <a:ext uri="{FF2B5EF4-FFF2-40B4-BE49-F238E27FC236}">
                <a16:creationId xmlns:a16="http://schemas.microsoft.com/office/drawing/2014/main" id="{3E1EABE5-20C3-4F60-A768-B9A1A9D3650E}"/>
              </a:ext>
            </a:extLst>
          </p:cNvPr>
          <p:cNvSpPr txBox="1"/>
          <p:nvPr/>
        </p:nvSpPr>
        <p:spPr>
          <a:xfrm flipH="1">
            <a:off x="341625" y="223705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</a:t>
            </a:r>
            <a:r>
              <a:rPr lang="en-GB" sz="3200" b="1" u="sng" baseline="30000" dirty="0"/>
              <a:t> </a:t>
            </a:r>
            <a:r>
              <a:rPr lang="en-GB" sz="3200" b="1" u="sng" dirty="0"/>
              <a:t>expression is associated with splenic engraftment and poor survival </a:t>
            </a:r>
          </a:p>
        </p:txBody>
      </p:sp>
    </p:spTree>
    <p:extLst>
      <p:ext uri="{BB962C8B-B14F-4D97-AF65-F5344CB8AC3E}">
        <p14:creationId xmlns:p14="http://schemas.microsoft.com/office/powerpoint/2010/main" val="58470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2D9BC6-56B7-4B17-B4DF-B5237867031C}"/>
              </a:ext>
            </a:extLst>
          </p:cNvPr>
          <p:cNvSpPr txBox="1"/>
          <p:nvPr/>
        </p:nvSpPr>
        <p:spPr>
          <a:xfrm>
            <a:off x="1454551" y="2559677"/>
            <a:ext cx="9282897" cy="1446550"/>
          </a:xfrm>
          <a:prstGeom prst="rect">
            <a:avLst/>
          </a:prstGeom>
          <a:solidFill>
            <a:srgbClr val="CCB2F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42950" indent="-742950" algn="ctr">
              <a:buFont typeface="+mj-lt"/>
              <a:buAutoNum type="arabicPeriod" startAt="4"/>
            </a:pPr>
            <a:r>
              <a:rPr lang="en-GB" sz="4400" dirty="0"/>
              <a:t>To investigate dual inhibition of the TLR9 and BCR signalling pathways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DFDBF2-EDFB-48C1-B8D9-DA9FA1606EE4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4AE50A04-1C92-4047-B001-BEE4767013F0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E5F36B0-A844-47A5-AF51-9D43450D9320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DB48CA-DBD1-4E1C-BF9E-96C9AA53AE35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F60E96DB-30EE-4139-9F68-C63FBA7DCAEF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A53AC4B2-A63D-42D7-82B4-B73FA74F710F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75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BE2F5FF-40B7-6245-B3C5-B4366144FD44}"/>
              </a:ext>
            </a:extLst>
          </p:cNvPr>
          <p:cNvSpPr/>
          <p:nvPr/>
        </p:nvSpPr>
        <p:spPr>
          <a:xfrm>
            <a:off x="1968332" y="1032598"/>
            <a:ext cx="989703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TLRs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A44D21-2A21-A44A-A7F3-16F1E42E1C01}"/>
              </a:ext>
            </a:extLst>
          </p:cNvPr>
          <p:cNvSpPr/>
          <p:nvPr/>
        </p:nvSpPr>
        <p:spPr>
          <a:xfrm>
            <a:off x="4024570" y="3090449"/>
            <a:ext cx="1417610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MyD88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24FCE6-D87B-574A-B551-421FA42FCD71}"/>
              </a:ext>
            </a:extLst>
          </p:cNvPr>
          <p:cNvSpPr/>
          <p:nvPr/>
        </p:nvSpPr>
        <p:spPr>
          <a:xfrm>
            <a:off x="1829017" y="1491005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7A5C10-7488-0C4C-877F-031344156F06}"/>
              </a:ext>
            </a:extLst>
          </p:cNvPr>
          <p:cNvSpPr/>
          <p:nvPr/>
        </p:nvSpPr>
        <p:spPr>
          <a:xfrm>
            <a:off x="2126578" y="1844216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67D89E-2DF4-8F49-AFE0-D33AA5E4127E}"/>
              </a:ext>
            </a:extLst>
          </p:cNvPr>
          <p:cNvSpPr/>
          <p:nvPr/>
        </p:nvSpPr>
        <p:spPr>
          <a:xfrm>
            <a:off x="2808331" y="1350493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FFBBAB-3788-BC42-A7D0-D85C643F5042}"/>
              </a:ext>
            </a:extLst>
          </p:cNvPr>
          <p:cNvSpPr/>
          <p:nvPr/>
        </p:nvSpPr>
        <p:spPr>
          <a:xfrm>
            <a:off x="3100143" y="1693753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932F12-8333-FC4B-875B-217750E07557}"/>
              </a:ext>
            </a:extLst>
          </p:cNvPr>
          <p:cNvSpPr/>
          <p:nvPr/>
        </p:nvSpPr>
        <p:spPr>
          <a:xfrm>
            <a:off x="2432175" y="2273271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C944FB-3E2B-3D41-9009-E14795E0C6FC}"/>
              </a:ext>
            </a:extLst>
          </p:cNvPr>
          <p:cNvSpPr/>
          <p:nvPr/>
        </p:nvSpPr>
        <p:spPr>
          <a:xfrm>
            <a:off x="2747864" y="2723152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013D20-4C94-D14E-94DC-3904FA7B0AEC}"/>
              </a:ext>
            </a:extLst>
          </p:cNvPr>
          <p:cNvSpPr/>
          <p:nvPr/>
        </p:nvSpPr>
        <p:spPr>
          <a:xfrm>
            <a:off x="3481614" y="2236295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60567D-9D35-294A-95B6-AD86663186C5}"/>
              </a:ext>
            </a:extLst>
          </p:cNvPr>
          <p:cNvSpPr/>
          <p:nvPr/>
        </p:nvSpPr>
        <p:spPr>
          <a:xfrm>
            <a:off x="3813875" y="2680784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05D574-3F5B-C047-997D-FED9B6830657}"/>
              </a:ext>
            </a:extLst>
          </p:cNvPr>
          <p:cNvCxnSpPr>
            <a:cxnSpLocks/>
          </p:cNvCxnSpPr>
          <p:nvPr/>
        </p:nvCxnSpPr>
        <p:spPr>
          <a:xfrm>
            <a:off x="2732661" y="1570617"/>
            <a:ext cx="1271126" cy="160439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3E126B8-96F8-004E-A606-209BA5EC2A10}"/>
              </a:ext>
            </a:extLst>
          </p:cNvPr>
          <p:cNvSpPr/>
          <p:nvPr/>
        </p:nvSpPr>
        <p:spPr>
          <a:xfrm>
            <a:off x="4245405" y="4835049"/>
            <a:ext cx="1045424" cy="369332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NF-𝛋B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3821AE-6C7E-D94E-9343-2A1A2E55670D}"/>
              </a:ext>
            </a:extLst>
          </p:cNvPr>
          <p:cNvCxnSpPr>
            <a:cxnSpLocks/>
          </p:cNvCxnSpPr>
          <p:nvPr/>
        </p:nvCxnSpPr>
        <p:spPr>
          <a:xfrm>
            <a:off x="4797012" y="5243501"/>
            <a:ext cx="0" cy="47810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48558AD3-227E-BE44-A090-EE908493C21C}"/>
              </a:ext>
            </a:extLst>
          </p:cNvPr>
          <p:cNvSpPr/>
          <p:nvPr/>
        </p:nvSpPr>
        <p:spPr>
          <a:xfrm>
            <a:off x="3722693" y="5600259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IL-6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F784D1F-F8DB-444F-8C84-63BB6E86ADC5}"/>
              </a:ext>
            </a:extLst>
          </p:cNvPr>
          <p:cNvSpPr/>
          <p:nvPr/>
        </p:nvSpPr>
        <p:spPr>
          <a:xfrm>
            <a:off x="4794808" y="5592600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IL-10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7A2FAF-D16D-0943-8332-ABC6307AECC7}"/>
              </a:ext>
            </a:extLst>
          </p:cNvPr>
          <p:cNvCxnSpPr>
            <a:cxnSpLocks/>
          </p:cNvCxnSpPr>
          <p:nvPr/>
        </p:nvCxnSpPr>
        <p:spPr>
          <a:xfrm>
            <a:off x="4797012" y="5906361"/>
            <a:ext cx="0" cy="5419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999D9BF-40BF-7F47-B330-4776A2B78900}"/>
              </a:ext>
            </a:extLst>
          </p:cNvPr>
          <p:cNvSpPr/>
          <p:nvPr/>
        </p:nvSpPr>
        <p:spPr>
          <a:xfrm>
            <a:off x="3722693" y="6374434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JAK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A4A046-B82A-034C-9484-EEC694E092E8}"/>
              </a:ext>
            </a:extLst>
          </p:cNvPr>
          <p:cNvSpPr/>
          <p:nvPr/>
        </p:nvSpPr>
        <p:spPr>
          <a:xfrm>
            <a:off x="4794808" y="6366775"/>
            <a:ext cx="1045424" cy="369332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STAT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C620C6C3-05E5-D54B-BA98-6732DD8B06E9}"/>
              </a:ext>
            </a:extLst>
          </p:cNvPr>
          <p:cNvSpPr/>
          <p:nvPr/>
        </p:nvSpPr>
        <p:spPr>
          <a:xfrm rot="20088785">
            <a:off x="1458958" y="1554934"/>
            <a:ext cx="684238" cy="201401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E95A1A-74BD-B54D-B6AB-3689B3CC9165}"/>
              </a:ext>
            </a:extLst>
          </p:cNvPr>
          <p:cNvCxnSpPr>
            <a:cxnSpLocks/>
          </p:cNvCxnSpPr>
          <p:nvPr/>
        </p:nvCxnSpPr>
        <p:spPr>
          <a:xfrm>
            <a:off x="5380957" y="5018729"/>
            <a:ext cx="1130492" cy="57387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E1DFC55-5D7F-C24A-87F4-FF4361E6C806}"/>
              </a:ext>
            </a:extLst>
          </p:cNvPr>
          <p:cNvCxnSpPr>
            <a:cxnSpLocks/>
          </p:cNvCxnSpPr>
          <p:nvPr/>
        </p:nvCxnSpPr>
        <p:spPr>
          <a:xfrm flipV="1">
            <a:off x="5903143" y="5773436"/>
            <a:ext cx="680721" cy="765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2FC331-3043-8649-AE62-024CA9B07F80}"/>
              </a:ext>
            </a:extLst>
          </p:cNvPr>
          <p:cNvCxnSpPr>
            <a:cxnSpLocks/>
          </p:cNvCxnSpPr>
          <p:nvPr/>
        </p:nvCxnSpPr>
        <p:spPr>
          <a:xfrm flipV="1">
            <a:off x="5918428" y="5906361"/>
            <a:ext cx="646811" cy="64891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7164D44-3D51-8D48-8AA7-14EEE5900A73}"/>
              </a:ext>
            </a:extLst>
          </p:cNvPr>
          <p:cNvSpPr txBox="1"/>
          <p:nvPr/>
        </p:nvSpPr>
        <p:spPr>
          <a:xfrm>
            <a:off x="498280" y="2490995"/>
            <a:ext cx="127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TLR-Pathway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B2A6C0F-5050-7449-AB92-E1012AC903FE}"/>
              </a:ext>
            </a:extLst>
          </p:cNvPr>
          <p:cNvSpPr/>
          <p:nvPr/>
        </p:nvSpPr>
        <p:spPr>
          <a:xfrm>
            <a:off x="3619735" y="3473054"/>
            <a:ext cx="1045424" cy="369332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IRAK1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1B6A52F-C917-F34D-8689-22DA4AD1381D}"/>
              </a:ext>
            </a:extLst>
          </p:cNvPr>
          <p:cNvSpPr/>
          <p:nvPr/>
        </p:nvSpPr>
        <p:spPr>
          <a:xfrm>
            <a:off x="4924458" y="3476919"/>
            <a:ext cx="1045424" cy="369332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IRAK4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A899A15-A55D-EC44-8C6C-B3BD6071F183}"/>
              </a:ext>
            </a:extLst>
          </p:cNvPr>
          <p:cNvSpPr/>
          <p:nvPr/>
        </p:nvSpPr>
        <p:spPr>
          <a:xfrm>
            <a:off x="4304370" y="3958295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TRAF6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745470-9123-B644-831F-DFC5A4461E7C}"/>
              </a:ext>
            </a:extLst>
          </p:cNvPr>
          <p:cNvCxnSpPr>
            <a:cxnSpLocks/>
          </p:cNvCxnSpPr>
          <p:nvPr/>
        </p:nvCxnSpPr>
        <p:spPr>
          <a:xfrm>
            <a:off x="4797012" y="4356949"/>
            <a:ext cx="0" cy="47810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2B3642-4F9E-F84D-945C-C41E08DC449E}"/>
              </a:ext>
            </a:extLst>
          </p:cNvPr>
          <p:cNvCxnSpPr>
            <a:cxnSpLocks/>
          </p:cNvCxnSpPr>
          <p:nvPr/>
        </p:nvCxnSpPr>
        <p:spPr>
          <a:xfrm>
            <a:off x="4797012" y="3565009"/>
            <a:ext cx="0" cy="339496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8EB49B5-A6B7-9E40-8738-02A76211264A}"/>
              </a:ext>
            </a:extLst>
          </p:cNvPr>
          <p:cNvSpPr txBox="1"/>
          <p:nvPr/>
        </p:nvSpPr>
        <p:spPr>
          <a:xfrm flipH="1">
            <a:off x="9301128" y="1928482"/>
            <a:ext cx="125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</a:t>
            </a:r>
          </a:p>
          <a:p>
            <a:pPr algn="ctr"/>
            <a:r>
              <a:rPr lang="en-US" b="1" dirty="0"/>
              <a:t>membrane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F4C34C-1BF4-5E43-BEDD-39FF99A4679E}"/>
              </a:ext>
            </a:extLst>
          </p:cNvPr>
          <p:cNvCxnSpPr>
            <a:cxnSpLocks/>
          </p:cNvCxnSpPr>
          <p:nvPr/>
        </p:nvCxnSpPr>
        <p:spPr>
          <a:xfrm>
            <a:off x="-55583" y="2205666"/>
            <a:ext cx="96142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F0A73D-BC7D-4409-9493-A5D5934BBD64}"/>
              </a:ext>
            </a:extLst>
          </p:cNvPr>
          <p:cNvGrpSpPr/>
          <p:nvPr/>
        </p:nvGrpSpPr>
        <p:grpSpPr>
          <a:xfrm>
            <a:off x="4725123" y="1032598"/>
            <a:ext cx="4833587" cy="2536346"/>
            <a:chOff x="5953988" y="767567"/>
            <a:chExt cx="4833587" cy="253634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9DF2B7-6673-481A-B5DE-2DFCE73F75D1}"/>
                </a:ext>
              </a:extLst>
            </p:cNvPr>
            <p:cNvGrpSpPr/>
            <p:nvPr/>
          </p:nvGrpSpPr>
          <p:grpSpPr>
            <a:xfrm>
              <a:off x="6864475" y="2303639"/>
              <a:ext cx="1058513" cy="872236"/>
              <a:chOff x="6864475" y="2303639"/>
              <a:chExt cx="1058513" cy="87223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E6F1B-AAA7-9645-9640-112153FCD137}"/>
                  </a:ext>
                </a:extLst>
              </p:cNvPr>
              <p:cNvSpPr/>
              <p:nvPr/>
            </p:nvSpPr>
            <p:spPr>
              <a:xfrm>
                <a:off x="6993359" y="2303639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SYK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6D1AA53-9EA1-374E-AF8F-A4E16844DA7B}"/>
                  </a:ext>
                </a:extLst>
              </p:cNvPr>
              <p:cNvSpPr/>
              <p:nvPr/>
            </p:nvSpPr>
            <p:spPr>
              <a:xfrm>
                <a:off x="6864475" y="2882029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MALT1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F82CA3-CEC6-418E-AF4E-E15DC4332358}"/>
                </a:ext>
              </a:extLst>
            </p:cNvPr>
            <p:cNvGrpSpPr/>
            <p:nvPr/>
          </p:nvGrpSpPr>
          <p:grpSpPr>
            <a:xfrm>
              <a:off x="5953988" y="1211770"/>
              <a:ext cx="1928071" cy="1604392"/>
              <a:chOff x="5953988" y="1211770"/>
              <a:chExt cx="1928071" cy="160439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CF2D96D-4AD9-B244-82E7-46FDBF1C42D5}"/>
                  </a:ext>
                </a:extLst>
              </p:cNvPr>
              <p:cNvSpPr/>
              <p:nvPr/>
            </p:nvSpPr>
            <p:spPr>
              <a:xfrm>
                <a:off x="6124602" y="1971264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BLNK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E46CAA4-9CA5-9645-8F8A-B9131670ADE1}"/>
                  </a:ext>
                </a:extLst>
              </p:cNvPr>
              <p:cNvSpPr/>
              <p:nvPr/>
            </p:nvSpPr>
            <p:spPr>
              <a:xfrm>
                <a:off x="5953988" y="2299220"/>
                <a:ext cx="848845" cy="313207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LYN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60EB82-9C8F-6541-84D4-E16982167C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0933" y="1211770"/>
                <a:ext cx="1271126" cy="1604392"/>
              </a:xfrm>
              <a:prstGeom prst="straightConnector1">
                <a:avLst/>
              </a:prstGeom>
              <a:ln w="635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E9B6FD-A320-4E26-95A1-28057F471387}"/>
                </a:ext>
              </a:extLst>
            </p:cNvPr>
            <p:cNvGrpSpPr/>
            <p:nvPr/>
          </p:nvGrpSpPr>
          <p:grpSpPr>
            <a:xfrm>
              <a:off x="7275500" y="767567"/>
              <a:ext cx="3512075" cy="2536346"/>
              <a:chOff x="7275500" y="767567"/>
              <a:chExt cx="3512075" cy="253634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BD80576-7B19-3946-80DD-2771A25FA0A1}"/>
                  </a:ext>
                </a:extLst>
              </p:cNvPr>
              <p:cNvSpPr/>
              <p:nvPr/>
            </p:nvSpPr>
            <p:spPr>
              <a:xfrm>
                <a:off x="7275500" y="1990234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BTK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FBF2926-2149-7548-A07D-2CAF1E0A715F}"/>
                  </a:ext>
                </a:extLst>
              </p:cNvPr>
              <p:cNvSpPr/>
              <p:nvPr/>
            </p:nvSpPr>
            <p:spPr>
              <a:xfrm>
                <a:off x="7408158" y="767567"/>
                <a:ext cx="989703" cy="36933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BCR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0B7010C-20E0-C84E-B85C-23F251669389}"/>
                  </a:ext>
                </a:extLst>
              </p:cNvPr>
              <p:cNvSpPr/>
              <p:nvPr/>
            </p:nvSpPr>
            <p:spPr>
              <a:xfrm>
                <a:off x="7892817" y="1306077"/>
                <a:ext cx="929629" cy="293846"/>
              </a:xfrm>
              <a:prstGeom prst="ellipse">
                <a:avLst/>
              </a:prstGeom>
              <a:solidFill>
                <a:srgbClr val="00B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CD79a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AB9F86A-A92B-A543-BD04-B4BC2408BDB5}"/>
                  </a:ext>
                </a:extLst>
              </p:cNvPr>
              <p:cNvSpPr/>
              <p:nvPr/>
            </p:nvSpPr>
            <p:spPr>
              <a:xfrm>
                <a:off x="7531903" y="1646789"/>
                <a:ext cx="929629" cy="293846"/>
              </a:xfrm>
              <a:prstGeom prst="ellipse">
                <a:avLst/>
              </a:prstGeom>
              <a:solidFill>
                <a:srgbClr val="00B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CD79b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F9639A3-D208-0640-B12B-4A17DF7EFE5C}"/>
                  </a:ext>
                </a:extLst>
              </p:cNvPr>
              <p:cNvSpPr/>
              <p:nvPr/>
            </p:nvSpPr>
            <p:spPr>
              <a:xfrm>
                <a:off x="7989073" y="2268436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PLGC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35F489-DED3-BB49-B4BB-A2DB6337974D}"/>
                  </a:ext>
                </a:extLst>
              </p:cNvPr>
              <p:cNvSpPr/>
              <p:nvPr/>
            </p:nvSpPr>
            <p:spPr>
              <a:xfrm>
                <a:off x="7417900" y="2600905"/>
                <a:ext cx="1010175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CARD11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C81857C-818B-6042-8CF6-BDC576208BB5}"/>
                  </a:ext>
                </a:extLst>
              </p:cNvPr>
              <p:cNvSpPr/>
              <p:nvPr/>
            </p:nvSpPr>
            <p:spPr>
              <a:xfrm>
                <a:off x="7870204" y="2900904"/>
                <a:ext cx="929629" cy="293846"/>
              </a:xfrm>
              <a:prstGeom prst="ellipse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BCL10</a:t>
                </a:r>
              </a:p>
            </p:txBody>
          </p:sp>
          <p:sp>
            <p:nvSpPr>
              <p:cNvPr id="84" name="Left Brace 83">
                <a:extLst>
                  <a:ext uri="{FF2B5EF4-FFF2-40B4-BE49-F238E27FC236}">
                    <a16:creationId xmlns:a16="http://schemas.microsoft.com/office/drawing/2014/main" id="{4545FBE1-9C52-414E-98E3-42117C07B34E}"/>
                  </a:ext>
                </a:extLst>
              </p:cNvPr>
              <p:cNvSpPr/>
              <p:nvPr/>
            </p:nvSpPr>
            <p:spPr>
              <a:xfrm rot="800086" flipH="1">
                <a:off x="9019596" y="1289903"/>
                <a:ext cx="684238" cy="2014010"/>
              </a:xfrm>
              <a:prstGeom prst="leftBrac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6F06981-03D4-0545-A4FA-633F3E149BA0}"/>
                  </a:ext>
                </a:extLst>
              </p:cNvPr>
              <p:cNvSpPr txBox="1"/>
              <p:nvPr/>
            </p:nvSpPr>
            <p:spPr>
              <a:xfrm flipH="1">
                <a:off x="9562814" y="2369063"/>
                <a:ext cx="12247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BCR-Pathway</a:t>
                </a:r>
              </a:p>
            </p:txBody>
          </p:sp>
          <p:sp>
            <p:nvSpPr>
              <p:cNvPr id="89" name="Multiply 88">
                <a:extLst>
                  <a:ext uri="{FF2B5EF4-FFF2-40B4-BE49-F238E27FC236}">
                    <a16:creationId xmlns:a16="http://schemas.microsoft.com/office/drawing/2014/main" id="{93E1C5E7-08C2-9F42-8AD6-373A878FC6B7}"/>
                  </a:ext>
                </a:extLst>
              </p:cNvPr>
              <p:cNvSpPr/>
              <p:nvPr/>
            </p:nvSpPr>
            <p:spPr>
              <a:xfrm>
                <a:off x="7544987" y="1903496"/>
                <a:ext cx="390868" cy="461665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76D6AD4-5427-E447-892C-45934A29FCCA}"/>
              </a:ext>
            </a:extLst>
          </p:cNvPr>
          <p:cNvSpPr/>
          <p:nvPr/>
        </p:nvSpPr>
        <p:spPr>
          <a:xfrm>
            <a:off x="3672649" y="6226546"/>
            <a:ext cx="2223291" cy="5817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773938-B2BA-4A44-A5BB-9CEA40065DBF}"/>
              </a:ext>
            </a:extLst>
          </p:cNvPr>
          <p:cNvSpPr/>
          <p:nvPr/>
        </p:nvSpPr>
        <p:spPr>
          <a:xfrm>
            <a:off x="4202871" y="4739874"/>
            <a:ext cx="1130492" cy="54198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7DBD0-6E8F-B640-AF80-7168C1079C74}"/>
              </a:ext>
            </a:extLst>
          </p:cNvPr>
          <p:cNvSpPr/>
          <p:nvPr/>
        </p:nvSpPr>
        <p:spPr>
          <a:xfrm>
            <a:off x="2569880" y="2655282"/>
            <a:ext cx="1130492" cy="54198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E6B4A13-5D64-C74C-B6A4-637B8104F452}"/>
              </a:ext>
            </a:extLst>
          </p:cNvPr>
          <p:cNvSpPr txBox="1"/>
          <p:nvPr/>
        </p:nvSpPr>
        <p:spPr>
          <a:xfrm>
            <a:off x="6574360" y="5154767"/>
            <a:ext cx="2304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proliferation</a:t>
            </a:r>
          </a:p>
          <a:p>
            <a:r>
              <a:rPr lang="en-US" sz="2400" b="1" dirty="0"/>
              <a:t>Migration</a:t>
            </a:r>
          </a:p>
          <a:p>
            <a:r>
              <a:rPr lang="en-US" sz="2400" b="1" dirty="0"/>
              <a:t>Survival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5FDAF1-7E5E-445C-A68B-D9B26B963DD8}"/>
              </a:ext>
            </a:extLst>
          </p:cNvPr>
          <p:cNvSpPr txBox="1"/>
          <p:nvPr/>
        </p:nvSpPr>
        <p:spPr>
          <a:xfrm>
            <a:off x="7299367" y="6320608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from: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Akhter et al. Journal of Neuro-oncology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 pages 289–296 (2015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659608-00D6-4B5E-AEAE-847C57CEF85B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81" name="Arrow: Pentagon 80">
              <a:extLst>
                <a:ext uri="{FF2B5EF4-FFF2-40B4-BE49-F238E27FC236}">
                  <a16:creationId xmlns:a16="http://schemas.microsoft.com/office/drawing/2014/main" id="{404C5037-EF94-4B1D-937D-94A231AA771A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5C572BA-7AF0-4238-BEFD-FBD90A1A8ACA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17D2F0B-4EBF-4C68-BC98-98913C415A31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A03C04F5-9F98-4A35-BA2F-CBB8264FD2F7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88" name="Arrow: Chevron 87">
                <a:extLst>
                  <a:ext uri="{FF2B5EF4-FFF2-40B4-BE49-F238E27FC236}">
                    <a16:creationId xmlns:a16="http://schemas.microsoft.com/office/drawing/2014/main" id="{370B4D76-318A-4447-A6F7-7E73AE6FAD70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90" name="TextBox 2">
            <a:extLst>
              <a:ext uri="{FF2B5EF4-FFF2-40B4-BE49-F238E27FC236}">
                <a16:creationId xmlns:a16="http://schemas.microsoft.com/office/drawing/2014/main" id="{3C916146-611A-405A-9F97-FB65CD160938}"/>
              </a:ext>
            </a:extLst>
          </p:cNvPr>
          <p:cNvSpPr txBox="1"/>
          <p:nvPr/>
        </p:nvSpPr>
        <p:spPr>
          <a:xfrm flipH="1">
            <a:off x="-73606" y="128095"/>
            <a:ext cx="52231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TLR9</a:t>
            </a:r>
            <a:r>
              <a:rPr lang="en-GB" sz="3200" b="1" u="sng" baseline="30000" dirty="0"/>
              <a:t> </a:t>
            </a:r>
            <a:r>
              <a:rPr lang="en-GB" sz="3200" b="1" u="sng" dirty="0"/>
              <a:t>and BCR signalling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69CFE2-3A71-49FA-8B16-D43F8AC63ECA}"/>
              </a:ext>
            </a:extLst>
          </p:cNvPr>
          <p:cNvSpPr txBox="1"/>
          <p:nvPr/>
        </p:nvSpPr>
        <p:spPr>
          <a:xfrm>
            <a:off x="6976042" y="218102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ibrutinib</a:t>
            </a:r>
          </a:p>
        </p:txBody>
      </p:sp>
    </p:spTree>
    <p:extLst>
      <p:ext uri="{BB962C8B-B14F-4D97-AF65-F5344CB8AC3E}">
        <p14:creationId xmlns:p14="http://schemas.microsoft.com/office/powerpoint/2010/main" val="19831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9800-9914-4950-86A3-5C585ED6E27C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1601E7DC-4299-4B84-A7B1-C356769E7282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E267AD4-9798-462C-98AA-99491CC13482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1D572-129F-4D08-B3C0-77103F410AEF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602E9A92-ED2A-413A-98C5-4676F240D289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5E840D45-B1A5-4E9B-AE24-0443C540F72C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40" name="TextBox 2">
            <a:extLst>
              <a:ext uri="{FF2B5EF4-FFF2-40B4-BE49-F238E27FC236}">
                <a16:creationId xmlns:a16="http://schemas.microsoft.com/office/drawing/2014/main" id="{7DC8440D-EFEE-4012-9712-1FE2098329CA}"/>
              </a:ext>
            </a:extLst>
          </p:cNvPr>
          <p:cNvSpPr txBox="1"/>
          <p:nvPr/>
        </p:nvSpPr>
        <p:spPr>
          <a:xfrm flipH="1">
            <a:off x="0" y="214955"/>
            <a:ext cx="783798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Synergistic inhibition of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13335E-9C4D-4379-ABD5-E4025C2F872C}"/>
              </a:ext>
            </a:extLst>
          </p:cNvPr>
          <p:cNvGrpSpPr/>
          <p:nvPr/>
        </p:nvGrpSpPr>
        <p:grpSpPr>
          <a:xfrm>
            <a:off x="834189" y="1531807"/>
            <a:ext cx="4335154" cy="5087570"/>
            <a:chOff x="834189" y="1531807"/>
            <a:chExt cx="4335154" cy="50875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115DF0-E8CD-4349-AD9F-68E16D5674EC}"/>
                </a:ext>
              </a:extLst>
            </p:cNvPr>
            <p:cNvGrpSpPr/>
            <p:nvPr/>
          </p:nvGrpSpPr>
          <p:grpSpPr>
            <a:xfrm>
              <a:off x="834189" y="1531807"/>
              <a:ext cx="4335154" cy="4548421"/>
              <a:chOff x="946484" y="1531807"/>
              <a:chExt cx="4335154" cy="45484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CC7364-C88A-489B-B705-4D0DEE8C6C8D}"/>
                  </a:ext>
                </a:extLst>
              </p:cNvPr>
              <p:cNvGrpSpPr/>
              <p:nvPr/>
            </p:nvGrpSpPr>
            <p:grpSpPr>
              <a:xfrm>
                <a:off x="946484" y="1891333"/>
                <a:ext cx="4335154" cy="4188895"/>
                <a:chOff x="946484" y="1891333"/>
                <a:chExt cx="4335154" cy="4188895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2CB622B-D5E5-4833-B4E8-13115BF58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816" t="21542" r="16710" b="8987"/>
                <a:stretch/>
              </p:blipFill>
              <p:spPr>
                <a:xfrm>
                  <a:off x="1089016" y="1931653"/>
                  <a:ext cx="4192622" cy="4148575"/>
                </a:xfrm>
                <a:prstGeom prst="rect">
                  <a:avLst/>
                </a:prstGeom>
              </p:spPr>
            </p:pic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730D86A-3848-4EB6-BA9F-CA8422882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0729" y="4536000"/>
                  <a:ext cx="3223534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8AAB319-2C23-4294-86BE-0EC497973771}"/>
                    </a:ext>
                  </a:extLst>
                </p:cNvPr>
                <p:cNvSpPr/>
                <p:nvPr/>
              </p:nvSpPr>
              <p:spPr>
                <a:xfrm>
                  <a:off x="946484" y="1891333"/>
                  <a:ext cx="368969" cy="4331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5A8063-810B-4AF3-A43E-B457DEB81ACF}"/>
                  </a:ext>
                </a:extLst>
              </p:cNvPr>
              <p:cNvSpPr/>
              <p:nvPr/>
            </p:nvSpPr>
            <p:spPr>
              <a:xfrm>
                <a:off x="1511760" y="1531807"/>
                <a:ext cx="3592503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ED6275-1E4A-45B2-A82E-4B5F27FA2BA6}"/>
                </a:ext>
              </a:extLst>
            </p:cNvPr>
            <p:cNvGrpSpPr/>
            <p:nvPr/>
          </p:nvGrpSpPr>
          <p:grpSpPr>
            <a:xfrm>
              <a:off x="1641322" y="4820931"/>
              <a:ext cx="2712672" cy="1798446"/>
              <a:chOff x="1641322" y="4820931"/>
              <a:chExt cx="2712672" cy="179844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4ABDC6-87E0-4037-B508-2C8964CF2E55}"/>
                  </a:ext>
                </a:extLst>
              </p:cNvPr>
              <p:cNvSpPr txBox="1"/>
              <p:nvPr/>
            </p:nvSpPr>
            <p:spPr>
              <a:xfrm rot="18786158">
                <a:off x="1846099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0220A9-1C1E-487D-BA04-16F16F5AEF0F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08A0A2-7AB3-4CFB-95CB-58256A96141F}"/>
                  </a:ext>
                </a:extLst>
              </p:cNvPr>
              <p:cNvSpPr txBox="1"/>
              <p:nvPr/>
            </p:nvSpPr>
            <p:spPr>
              <a:xfrm rot="18786158">
                <a:off x="2344327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8A39D-BB1E-4CE0-BD82-FE4F4761E84F}"/>
                  </a:ext>
                </a:extLst>
              </p:cNvPr>
              <p:cNvSpPr txBox="1"/>
              <p:nvPr/>
            </p:nvSpPr>
            <p:spPr>
              <a:xfrm rot="18786158">
                <a:off x="3178843" y="5444226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C0ECA2-0C4B-416D-9F42-9084D6B6B100}"/>
                  </a:ext>
                </a:extLst>
              </p:cNvPr>
              <p:cNvSpPr txBox="1"/>
              <p:nvPr/>
            </p:nvSpPr>
            <p:spPr>
              <a:xfrm rot="18786158">
                <a:off x="1147476" y="5361429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1AC8F2-52E8-442B-853A-B22A5611789A}"/>
                </a:ext>
              </a:extLst>
            </p:cNvPr>
            <p:cNvSpPr txBox="1"/>
            <p:nvPr/>
          </p:nvSpPr>
          <p:spPr>
            <a:xfrm rot="16200000">
              <a:off x="414671" y="3720678"/>
              <a:ext cx="12563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pSTAT3 MFI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0F1F81-8B5C-46FB-B17C-1CFA55AE063B}"/>
              </a:ext>
            </a:extLst>
          </p:cNvPr>
          <p:cNvGrpSpPr/>
          <p:nvPr/>
        </p:nvGrpSpPr>
        <p:grpSpPr>
          <a:xfrm>
            <a:off x="6096000" y="1748375"/>
            <a:ext cx="4528683" cy="4855090"/>
            <a:chOff x="6096000" y="1748375"/>
            <a:chExt cx="4528683" cy="485509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A2FBD9-B179-4609-8CA4-534E3EB03944}"/>
                </a:ext>
              </a:extLst>
            </p:cNvPr>
            <p:cNvGrpSpPr/>
            <p:nvPr/>
          </p:nvGrpSpPr>
          <p:grpSpPr>
            <a:xfrm>
              <a:off x="6096000" y="1748375"/>
              <a:ext cx="4528683" cy="4331853"/>
              <a:chOff x="6128085" y="1748375"/>
              <a:chExt cx="4528683" cy="433185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F081CE-E6DA-4F92-89F0-831E30BB7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816" t="23737" r="16710" b="7348"/>
              <a:stretch/>
            </p:blipFill>
            <p:spPr>
              <a:xfrm>
                <a:off x="6464146" y="1964943"/>
                <a:ext cx="4192622" cy="4115285"/>
              </a:xfrm>
              <a:prstGeom prst="rect">
                <a:avLst/>
              </a:prstGeom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D60ED5-3DFF-4A5A-8642-4145C6C8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5859" y="4428000"/>
                <a:ext cx="3155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4AAA59-09D6-4920-ACAF-8A534612D1CF}"/>
                  </a:ext>
                </a:extLst>
              </p:cNvPr>
              <p:cNvSpPr/>
              <p:nvPr/>
            </p:nvSpPr>
            <p:spPr>
              <a:xfrm>
                <a:off x="6128085" y="1748375"/>
                <a:ext cx="368969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FB8A0C-526F-42DC-9382-6137447194F6}"/>
                </a:ext>
              </a:extLst>
            </p:cNvPr>
            <p:cNvGrpSpPr/>
            <p:nvPr/>
          </p:nvGrpSpPr>
          <p:grpSpPr>
            <a:xfrm>
              <a:off x="7140658" y="4811828"/>
              <a:ext cx="2678151" cy="1791637"/>
              <a:chOff x="1641322" y="4820931"/>
              <a:chExt cx="2678151" cy="179163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00DE84-A813-4E12-BF82-4E0C0C996161}"/>
                  </a:ext>
                </a:extLst>
              </p:cNvPr>
              <p:cNvSpPr txBox="1"/>
              <p:nvPr/>
            </p:nvSpPr>
            <p:spPr>
              <a:xfrm rot="18786158">
                <a:off x="1846099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40E5AE-1943-4D79-BF65-6BFC53A028AB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DD1F73-5588-4D12-A9DA-6924C0ECCB65}"/>
                  </a:ext>
                </a:extLst>
              </p:cNvPr>
              <p:cNvSpPr txBox="1"/>
              <p:nvPr/>
            </p:nvSpPr>
            <p:spPr>
              <a:xfrm rot="18786158">
                <a:off x="2344327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00DFD4-E468-4F88-84BC-BA90E22346C7}"/>
                  </a:ext>
                </a:extLst>
              </p:cNvPr>
              <p:cNvSpPr txBox="1"/>
              <p:nvPr/>
            </p:nvSpPr>
            <p:spPr>
              <a:xfrm rot="18786158">
                <a:off x="3144322" y="5437417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9EFE0C-D4BD-42BE-BE25-B5AC8D41103F}"/>
                </a:ext>
              </a:extLst>
            </p:cNvPr>
            <p:cNvSpPr txBox="1"/>
            <p:nvPr/>
          </p:nvSpPr>
          <p:spPr>
            <a:xfrm rot="16200000">
              <a:off x="5228381" y="3646735"/>
              <a:ext cx="24915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err="1"/>
                <a:t>Phospho</a:t>
              </a:r>
              <a:r>
                <a:rPr lang="en-GB" dirty="0"/>
                <a:t> p66 </a:t>
              </a:r>
              <a:r>
                <a:rPr lang="en-GB" dirty="0" err="1"/>
                <a:t>NF</a:t>
              </a:r>
              <a:r>
                <a:rPr lang="en-GB" dirty="0" err="1">
                  <a:latin typeface="Symbol" panose="05050102010706020507" pitchFamily="18" charset="2"/>
                </a:rPr>
                <a:t>k</a:t>
              </a:r>
              <a:r>
                <a:rPr lang="en-GB" dirty="0" err="1"/>
                <a:t>B</a:t>
              </a:r>
              <a:r>
                <a:rPr lang="en-GB" dirty="0"/>
                <a:t> MFI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C9A315-929F-482A-ACBB-1F35BACCCE19}"/>
              </a:ext>
            </a:extLst>
          </p:cNvPr>
          <p:cNvSpPr/>
          <p:nvPr/>
        </p:nvSpPr>
        <p:spPr>
          <a:xfrm rot="18685675">
            <a:off x="1798855" y="5379571"/>
            <a:ext cx="1448393" cy="42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42B7F7-1107-4D07-AD0B-A4D53EA87158}"/>
              </a:ext>
            </a:extLst>
          </p:cNvPr>
          <p:cNvSpPr/>
          <p:nvPr/>
        </p:nvSpPr>
        <p:spPr>
          <a:xfrm rot="18685675">
            <a:off x="7294609" y="5400071"/>
            <a:ext cx="1448393" cy="42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2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9800-9914-4950-86A3-5C585ED6E27C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1601E7DC-4299-4B84-A7B1-C356769E7282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E267AD4-9798-462C-98AA-99491CC13482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1D572-129F-4D08-B3C0-77103F410AEF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602E9A92-ED2A-413A-98C5-4676F240D289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5E840D45-B1A5-4E9B-AE24-0443C540F72C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40" name="TextBox 2">
            <a:extLst>
              <a:ext uri="{FF2B5EF4-FFF2-40B4-BE49-F238E27FC236}">
                <a16:creationId xmlns:a16="http://schemas.microsoft.com/office/drawing/2014/main" id="{7DC8440D-EFEE-4012-9712-1FE2098329CA}"/>
              </a:ext>
            </a:extLst>
          </p:cNvPr>
          <p:cNvSpPr txBox="1"/>
          <p:nvPr/>
        </p:nvSpPr>
        <p:spPr>
          <a:xfrm flipH="1">
            <a:off x="0" y="214955"/>
            <a:ext cx="783798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Synergistic inhibition of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13335E-9C4D-4379-ABD5-E4025C2F872C}"/>
              </a:ext>
            </a:extLst>
          </p:cNvPr>
          <p:cNvGrpSpPr/>
          <p:nvPr/>
        </p:nvGrpSpPr>
        <p:grpSpPr>
          <a:xfrm>
            <a:off x="834189" y="1531807"/>
            <a:ext cx="4335154" cy="5087570"/>
            <a:chOff x="834189" y="1531807"/>
            <a:chExt cx="4335154" cy="50875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115DF0-E8CD-4349-AD9F-68E16D5674EC}"/>
                </a:ext>
              </a:extLst>
            </p:cNvPr>
            <p:cNvGrpSpPr/>
            <p:nvPr/>
          </p:nvGrpSpPr>
          <p:grpSpPr>
            <a:xfrm>
              <a:off x="834189" y="1531807"/>
              <a:ext cx="4335154" cy="4548421"/>
              <a:chOff x="946484" y="1531807"/>
              <a:chExt cx="4335154" cy="45484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CC7364-C88A-489B-B705-4D0DEE8C6C8D}"/>
                  </a:ext>
                </a:extLst>
              </p:cNvPr>
              <p:cNvGrpSpPr/>
              <p:nvPr/>
            </p:nvGrpSpPr>
            <p:grpSpPr>
              <a:xfrm>
                <a:off x="946484" y="1891333"/>
                <a:ext cx="4335154" cy="4188895"/>
                <a:chOff x="946484" y="1891333"/>
                <a:chExt cx="4335154" cy="4188895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2CB622B-D5E5-4833-B4E8-13115BF58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816" t="21542" r="16710" b="8987"/>
                <a:stretch/>
              </p:blipFill>
              <p:spPr>
                <a:xfrm>
                  <a:off x="1089016" y="1931653"/>
                  <a:ext cx="4192622" cy="4148575"/>
                </a:xfrm>
                <a:prstGeom prst="rect">
                  <a:avLst/>
                </a:prstGeom>
              </p:spPr>
            </p:pic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730D86A-3848-4EB6-BA9F-CA8422882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0729" y="4536000"/>
                  <a:ext cx="3223534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8AAB319-2C23-4294-86BE-0EC497973771}"/>
                    </a:ext>
                  </a:extLst>
                </p:cNvPr>
                <p:cNvSpPr/>
                <p:nvPr/>
              </p:nvSpPr>
              <p:spPr>
                <a:xfrm>
                  <a:off x="946484" y="1891333"/>
                  <a:ext cx="368969" cy="4331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5A8063-810B-4AF3-A43E-B457DEB81ACF}"/>
                  </a:ext>
                </a:extLst>
              </p:cNvPr>
              <p:cNvSpPr/>
              <p:nvPr/>
            </p:nvSpPr>
            <p:spPr>
              <a:xfrm>
                <a:off x="1511760" y="1531807"/>
                <a:ext cx="3592503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ED6275-1E4A-45B2-A82E-4B5F27FA2BA6}"/>
                </a:ext>
              </a:extLst>
            </p:cNvPr>
            <p:cNvGrpSpPr/>
            <p:nvPr/>
          </p:nvGrpSpPr>
          <p:grpSpPr>
            <a:xfrm>
              <a:off x="1641322" y="4820931"/>
              <a:ext cx="2712672" cy="1798446"/>
              <a:chOff x="1641322" y="4820931"/>
              <a:chExt cx="2712672" cy="179844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4ABDC6-87E0-4037-B508-2C8964CF2E55}"/>
                  </a:ext>
                </a:extLst>
              </p:cNvPr>
              <p:cNvSpPr txBox="1"/>
              <p:nvPr/>
            </p:nvSpPr>
            <p:spPr>
              <a:xfrm rot="18786158">
                <a:off x="1846099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0220A9-1C1E-487D-BA04-16F16F5AEF0F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08A0A2-7AB3-4CFB-95CB-58256A96141F}"/>
                  </a:ext>
                </a:extLst>
              </p:cNvPr>
              <p:cNvSpPr txBox="1"/>
              <p:nvPr/>
            </p:nvSpPr>
            <p:spPr>
              <a:xfrm rot="18786158">
                <a:off x="2344327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8A39D-BB1E-4CE0-BD82-FE4F4761E84F}"/>
                  </a:ext>
                </a:extLst>
              </p:cNvPr>
              <p:cNvSpPr txBox="1"/>
              <p:nvPr/>
            </p:nvSpPr>
            <p:spPr>
              <a:xfrm rot="18786158">
                <a:off x="3178843" y="5444226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C0ECA2-0C4B-416D-9F42-9084D6B6B100}"/>
                  </a:ext>
                </a:extLst>
              </p:cNvPr>
              <p:cNvSpPr txBox="1"/>
              <p:nvPr/>
            </p:nvSpPr>
            <p:spPr>
              <a:xfrm rot="18786158">
                <a:off x="1147476" y="5361429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1AC8F2-52E8-442B-853A-B22A5611789A}"/>
                </a:ext>
              </a:extLst>
            </p:cNvPr>
            <p:cNvSpPr txBox="1"/>
            <p:nvPr/>
          </p:nvSpPr>
          <p:spPr>
            <a:xfrm rot="16200000">
              <a:off x="414671" y="3720678"/>
              <a:ext cx="12563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pSTAT3 MFI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0F1F81-8B5C-46FB-B17C-1CFA55AE063B}"/>
              </a:ext>
            </a:extLst>
          </p:cNvPr>
          <p:cNvGrpSpPr/>
          <p:nvPr/>
        </p:nvGrpSpPr>
        <p:grpSpPr>
          <a:xfrm>
            <a:off x="6096000" y="1748375"/>
            <a:ext cx="4528683" cy="4855090"/>
            <a:chOff x="6096000" y="1748375"/>
            <a:chExt cx="4528683" cy="485509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A2FBD9-B179-4609-8CA4-534E3EB03944}"/>
                </a:ext>
              </a:extLst>
            </p:cNvPr>
            <p:cNvGrpSpPr/>
            <p:nvPr/>
          </p:nvGrpSpPr>
          <p:grpSpPr>
            <a:xfrm>
              <a:off x="6096000" y="1748375"/>
              <a:ext cx="4528683" cy="4331853"/>
              <a:chOff x="6128085" y="1748375"/>
              <a:chExt cx="4528683" cy="433185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F081CE-E6DA-4F92-89F0-831E30BB7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816" t="23737" r="16710" b="7348"/>
              <a:stretch/>
            </p:blipFill>
            <p:spPr>
              <a:xfrm>
                <a:off x="6464146" y="1964943"/>
                <a:ext cx="4192622" cy="4115285"/>
              </a:xfrm>
              <a:prstGeom prst="rect">
                <a:avLst/>
              </a:prstGeom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D60ED5-3DFF-4A5A-8642-4145C6C8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5859" y="4428000"/>
                <a:ext cx="3155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4AAA59-09D6-4920-ACAF-8A534612D1CF}"/>
                  </a:ext>
                </a:extLst>
              </p:cNvPr>
              <p:cNvSpPr/>
              <p:nvPr/>
            </p:nvSpPr>
            <p:spPr>
              <a:xfrm>
                <a:off x="6128085" y="1748375"/>
                <a:ext cx="368969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FB8A0C-526F-42DC-9382-6137447194F6}"/>
                </a:ext>
              </a:extLst>
            </p:cNvPr>
            <p:cNvGrpSpPr/>
            <p:nvPr/>
          </p:nvGrpSpPr>
          <p:grpSpPr>
            <a:xfrm>
              <a:off x="7140658" y="4811828"/>
              <a:ext cx="2678151" cy="1791637"/>
              <a:chOff x="1641322" y="4820931"/>
              <a:chExt cx="2678151" cy="179163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00DE84-A813-4E12-BF82-4E0C0C996161}"/>
                  </a:ext>
                </a:extLst>
              </p:cNvPr>
              <p:cNvSpPr txBox="1"/>
              <p:nvPr/>
            </p:nvSpPr>
            <p:spPr>
              <a:xfrm rot="18786158">
                <a:off x="1846099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40E5AE-1943-4D79-BF65-6BFC53A028AB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DD1F73-5588-4D12-A9DA-6924C0ECCB65}"/>
                  </a:ext>
                </a:extLst>
              </p:cNvPr>
              <p:cNvSpPr txBox="1"/>
              <p:nvPr/>
            </p:nvSpPr>
            <p:spPr>
              <a:xfrm rot="18786158">
                <a:off x="2344327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00DFD4-E468-4F88-84BC-BA90E22346C7}"/>
                  </a:ext>
                </a:extLst>
              </p:cNvPr>
              <p:cNvSpPr txBox="1"/>
              <p:nvPr/>
            </p:nvSpPr>
            <p:spPr>
              <a:xfrm rot="18786158">
                <a:off x="3144322" y="5437417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9EFE0C-D4BD-42BE-BE25-B5AC8D41103F}"/>
                </a:ext>
              </a:extLst>
            </p:cNvPr>
            <p:cNvSpPr txBox="1"/>
            <p:nvPr/>
          </p:nvSpPr>
          <p:spPr>
            <a:xfrm rot="16200000">
              <a:off x="5228381" y="3646735"/>
              <a:ext cx="24915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err="1"/>
                <a:t>Phospho</a:t>
              </a:r>
              <a:r>
                <a:rPr lang="en-GB" dirty="0"/>
                <a:t> p66 </a:t>
              </a:r>
              <a:r>
                <a:rPr lang="en-GB" dirty="0" err="1"/>
                <a:t>NF</a:t>
              </a:r>
              <a:r>
                <a:rPr lang="en-GB" dirty="0" err="1">
                  <a:latin typeface="Symbol" panose="05050102010706020507" pitchFamily="18" charset="2"/>
                </a:rPr>
                <a:t>k</a:t>
              </a:r>
              <a:r>
                <a:rPr lang="en-GB" dirty="0" err="1"/>
                <a:t>B</a:t>
              </a:r>
              <a:r>
                <a:rPr lang="en-GB" dirty="0"/>
                <a:t> MFI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C9A315-929F-482A-ACBB-1F35BACCCE19}"/>
              </a:ext>
            </a:extLst>
          </p:cNvPr>
          <p:cNvSpPr/>
          <p:nvPr/>
        </p:nvSpPr>
        <p:spPr>
          <a:xfrm rot="18685675">
            <a:off x="2566451" y="5417775"/>
            <a:ext cx="1448393" cy="42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42B7F7-1107-4D07-AD0B-A4D53EA87158}"/>
              </a:ext>
            </a:extLst>
          </p:cNvPr>
          <p:cNvSpPr/>
          <p:nvPr/>
        </p:nvSpPr>
        <p:spPr>
          <a:xfrm rot="18685675">
            <a:off x="8058887" y="5395482"/>
            <a:ext cx="1448393" cy="425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3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9800-9914-4950-86A3-5C585ED6E27C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1601E7DC-4299-4B84-A7B1-C356769E7282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E267AD4-9798-462C-98AA-99491CC13482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1D572-129F-4D08-B3C0-77103F410AEF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602E9A92-ED2A-413A-98C5-4676F240D289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5E840D45-B1A5-4E9B-AE24-0443C540F72C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40" name="TextBox 2">
            <a:extLst>
              <a:ext uri="{FF2B5EF4-FFF2-40B4-BE49-F238E27FC236}">
                <a16:creationId xmlns:a16="http://schemas.microsoft.com/office/drawing/2014/main" id="{7DC8440D-EFEE-4012-9712-1FE2098329CA}"/>
              </a:ext>
            </a:extLst>
          </p:cNvPr>
          <p:cNvSpPr txBox="1"/>
          <p:nvPr/>
        </p:nvSpPr>
        <p:spPr>
          <a:xfrm flipH="1">
            <a:off x="0" y="214955"/>
            <a:ext cx="783798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Synergistic inhibition of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13335E-9C4D-4379-ABD5-E4025C2F872C}"/>
              </a:ext>
            </a:extLst>
          </p:cNvPr>
          <p:cNvGrpSpPr/>
          <p:nvPr/>
        </p:nvGrpSpPr>
        <p:grpSpPr>
          <a:xfrm>
            <a:off x="834189" y="1531807"/>
            <a:ext cx="4335154" cy="5087570"/>
            <a:chOff x="834189" y="1531807"/>
            <a:chExt cx="4335154" cy="50875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115DF0-E8CD-4349-AD9F-68E16D5674EC}"/>
                </a:ext>
              </a:extLst>
            </p:cNvPr>
            <p:cNvGrpSpPr/>
            <p:nvPr/>
          </p:nvGrpSpPr>
          <p:grpSpPr>
            <a:xfrm>
              <a:off x="834189" y="1531807"/>
              <a:ext cx="4335154" cy="4548421"/>
              <a:chOff x="946484" y="1531807"/>
              <a:chExt cx="4335154" cy="45484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CC7364-C88A-489B-B705-4D0DEE8C6C8D}"/>
                  </a:ext>
                </a:extLst>
              </p:cNvPr>
              <p:cNvGrpSpPr/>
              <p:nvPr/>
            </p:nvGrpSpPr>
            <p:grpSpPr>
              <a:xfrm>
                <a:off x="946484" y="1891333"/>
                <a:ext cx="4335154" cy="4188895"/>
                <a:chOff x="946484" y="1891333"/>
                <a:chExt cx="4335154" cy="4188895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2CB622B-D5E5-4833-B4E8-13115BF58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816" t="21542" r="16710" b="8987"/>
                <a:stretch/>
              </p:blipFill>
              <p:spPr>
                <a:xfrm>
                  <a:off x="1089016" y="1931653"/>
                  <a:ext cx="4192622" cy="4148575"/>
                </a:xfrm>
                <a:prstGeom prst="rect">
                  <a:avLst/>
                </a:prstGeom>
              </p:spPr>
            </p:pic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730D86A-3848-4EB6-BA9F-CA8422882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0729" y="4536000"/>
                  <a:ext cx="3223534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8AAB319-2C23-4294-86BE-0EC497973771}"/>
                    </a:ext>
                  </a:extLst>
                </p:cNvPr>
                <p:cNvSpPr/>
                <p:nvPr/>
              </p:nvSpPr>
              <p:spPr>
                <a:xfrm>
                  <a:off x="946484" y="1891333"/>
                  <a:ext cx="368969" cy="4331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5A8063-810B-4AF3-A43E-B457DEB81ACF}"/>
                  </a:ext>
                </a:extLst>
              </p:cNvPr>
              <p:cNvSpPr/>
              <p:nvPr/>
            </p:nvSpPr>
            <p:spPr>
              <a:xfrm>
                <a:off x="1511760" y="1531807"/>
                <a:ext cx="3592503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ED6275-1E4A-45B2-A82E-4B5F27FA2BA6}"/>
                </a:ext>
              </a:extLst>
            </p:cNvPr>
            <p:cNvGrpSpPr/>
            <p:nvPr/>
          </p:nvGrpSpPr>
          <p:grpSpPr>
            <a:xfrm>
              <a:off x="1637508" y="4820931"/>
              <a:ext cx="2716486" cy="1798446"/>
              <a:chOff x="1637508" y="4820931"/>
              <a:chExt cx="2716486" cy="179844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4ABDC6-87E0-4037-B508-2C8964CF2E55}"/>
                  </a:ext>
                </a:extLst>
              </p:cNvPr>
              <p:cNvSpPr txBox="1"/>
              <p:nvPr/>
            </p:nvSpPr>
            <p:spPr>
              <a:xfrm rot="18786158">
                <a:off x="1842285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0220A9-1C1E-487D-BA04-16F16F5AEF0F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08A0A2-7AB3-4CFB-95CB-58256A96141F}"/>
                  </a:ext>
                </a:extLst>
              </p:cNvPr>
              <p:cNvSpPr txBox="1"/>
              <p:nvPr/>
            </p:nvSpPr>
            <p:spPr>
              <a:xfrm rot="18786158">
                <a:off x="2340513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8A39D-BB1E-4CE0-BD82-FE4F4761E84F}"/>
                  </a:ext>
                </a:extLst>
              </p:cNvPr>
              <p:cNvSpPr txBox="1"/>
              <p:nvPr/>
            </p:nvSpPr>
            <p:spPr>
              <a:xfrm rot="18786158">
                <a:off x="3178843" y="5444226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C0ECA2-0C4B-416D-9F42-9084D6B6B100}"/>
                  </a:ext>
                </a:extLst>
              </p:cNvPr>
              <p:cNvSpPr txBox="1"/>
              <p:nvPr/>
            </p:nvSpPr>
            <p:spPr>
              <a:xfrm rot="18786158">
                <a:off x="1143662" y="5361429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1AC8F2-52E8-442B-853A-B22A5611789A}"/>
                </a:ext>
              </a:extLst>
            </p:cNvPr>
            <p:cNvSpPr txBox="1"/>
            <p:nvPr/>
          </p:nvSpPr>
          <p:spPr>
            <a:xfrm rot="16200000">
              <a:off x="414671" y="3720678"/>
              <a:ext cx="12563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pSTAT3 MFI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0F1F81-8B5C-46FB-B17C-1CFA55AE063B}"/>
              </a:ext>
            </a:extLst>
          </p:cNvPr>
          <p:cNvGrpSpPr/>
          <p:nvPr/>
        </p:nvGrpSpPr>
        <p:grpSpPr>
          <a:xfrm>
            <a:off x="6096000" y="1748375"/>
            <a:ext cx="4528683" cy="4855090"/>
            <a:chOff x="6096000" y="1748375"/>
            <a:chExt cx="4528683" cy="485509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A2FBD9-B179-4609-8CA4-534E3EB03944}"/>
                </a:ext>
              </a:extLst>
            </p:cNvPr>
            <p:cNvGrpSpPr/>
            <p:nvPr/>
          </p:nvGrpSpPr>
          <p:grpSpPr>
            <a:xfrm>
              <a:off x="6096000" y="1748375"/>
              <a:ext cx="4528683" cy="4331853"/>
              <a:chOff x="6128085" y="1748375"/>
              <a:chExt cx="4528683" cy="433185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F081CE-E6DA-4F92-89F0-831E30BB7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816" t="23737" r="16710" b="7348"/>
              <a:stretch/>
            </p:blipFill>
            <p:spPr>
              <a:xfrm>
                <a:off x="6464146" y="1964943"/>
                <a:ext cx="4192622" cy="4115285"/>
              </a:xfrm>
              <a:prstGeom prst="rect">
                <a:avLst/>
              </a:prstGeom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D60ED5-3DFF-4A5A-8642-4145C6C8F4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5859" y="4428000"/>
                <a:ext cx="3155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4AAA59-09D6-4920-ACAF-8A534612D1CF}"/>
                  </a:ext>
                </a:extLst>
              </p:cNvPr>
              <p:cNvSpPr/>
              <p:nvPr/>
            </p:nvSpPr>
            <p:spPr>
              <a:xfrm>
                <a:off x="6128085" y="1748375"/>
                <a:ext cx="368969" cy="433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6FB8A0C-526F-42DC-9382-6137447194F6}"/>
                </a:ext>
              </a:extLst>
            </p:cNvPr>
            <p:cNvGrpSpPr/>
            <p:nvPr/>
          </p:nvGrpSpPr>
          <p:grpSpPr>
            <a:xfrm>
              <a:off x="7140658" y="4811828"/>
              <a:ext cx="2678151" cy="1791637"/>
              <a:chOff x="1641322" y="4820931"/>
              <a:chExt cx="2678151" cy="179163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00DE84-A813-4E12-BF82-4E0C0C996161}"/>
                  </a:ext>
                </a:extLst>
              </p:cNvPr>
              <p:cNvSpPr txBox="1"/>
              <p:nvPr/>
            </p:nvSpPr>
            <p:spPr>
              <a:xfrm rot="18786158">
                <a:off x="1846099" y="5378249"/>
                <a:ext cx="14030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40E5AE-1943-4D79-BF65-6BFC53A028AB}"/>
                  </a:ext>
                </a:extLst>
              </p:cNvPr>
              <p:cNvSpPr txBox="1"/>
              <p:nvPr/>
            </p:nvSpPr>
            <p:spPr>
              <a:xfrm rot="18786158">
                <a:off x="1147476" y="5361432"/>
                <a:ext cx="13570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Control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DD1F73-5588-4D12-A9DA-6924C0ECCB65}"/>
                  </a:ext>
                </a:extLst>
              </p:cNvPr>
              <p:cNvSpPr txBox="1"/>
              <p:nvPr/>
            </p:nvSpPr>
            <p:spPr>
              <a:xfrm rot="18786158">
                <a:off x="2344327" y="5487654"/>
                <a:ext cx="17027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TLR9  inhibitor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00DFD4-E468-4F88-84BC-BA90E22346C7}"/>
                  </a:ext>
                </a:extLst>
              </p:cNvPr>
              <p:cNvSpPr txBox="1"/>
              <p:nvPr/>
            </p:nvSpPr>
            <p:spPr>
              <a:xfrm rot="18786158">
                <a:off x="3144322" y="5437417"/>
                <a:ext cx="170397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dirty="0"/>
                  <a:t>BTK inhibitor + TLR9 inhibitor 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9EFE0C-D4BD-42BE-BE25-B5AC8D41103F}"/>
                </a:ext>
              </a:extLst>
            </p:cNvPr>
            <p:cNvSpPr txBox="1"/>
            <p:nvPr/>
          </p:nvSpPr>
          <p:spPr>
            <a:xfrm rot="16200000">
              <a:off x="5228381" y="3646735"/>
              <a:ext cx="24915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err="1"/>
                <a:t>Phospho</a:t>
              </a:r>
              <a:r>
                <a:rPr lang="en-GB" dirty="0"/>
                <a:t> p66 </a:t>
              </a:r>
              <a:r>
                <a:rPr lang="en-GB" dirty="0" err="1"/>
                <a:t>NF</a:t>
              </a:r>
              <a:r>
                <a:rPr lang="en-GB" dirty="0" err="1">
                  <a:latin typeface="Symbol" panose="05050102010706020507" pitchFamily="18" charset="2"/>
                </a:rPr>
                <a:t>k</a:t>
              </a:r>
              <a:r>
                <a:rPr lang="en-GB" dirty="0" err="1"/>
                <a:t>B</a:t>
              </a:r>
              <a:r>
                <a:rPr lang="en-GB" dirty="0"/>
                <a:t> MFI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EC9A315-929F-482A-ACBB-1F35BACCCE19}"/>
              </a:ext>
            </a:extLst>
          </p:cNvPr>
          <p:cNvSpPr/>
          <p:nvPr/>
        </p:nvSpPr>
        <p:spPr>
          <a:xfrm rot="18685675">
            <a:off x="3315878" y="5375370"/>
            <a:ext cx="1569870" cy="669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42B7F7-1107-4D07-AD0B-A4D53EA87158}"/>
              </a:ext>
            </a:extLst>
          </p:cNvPr>
          <p:cNvSpPr/>
          <p:nvPr/>
        </p:nvSpPr>
        <p:spPr>
          <a:xfrm rot="18685675">
            <a:off x="8758371" y="5398165"/>
            <a:ext cx="1569870" cy="669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8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8B20E-97B5-4CA4-AFC3-C080F3B39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10" t="27247" r="17105" b="46359"/>
          <a:stretch/>
        </p:blipFill>
        <p:spPr>
          <a:xfrm>
            <a:off x="540362" y="2434604"/>
            <a:ext cx="4857333" cy="31914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9800-9914-4950-86A3-5C585ED6E27C}"/>
              </a:ext>
            </a:extLst>
          </p:cNvPr>
          <p:cNvGrpSpPr/>
          <p:nvPr/>
        </p:nvGrpSpPr>
        <p:grpSpPr>
          <a:xfrm>
            <a:off x="8584520" y="214955"/>
            <a:ext cx="3493594" cy="1090717"/>
            <a:chOff x="11937661" y="4389594"/>
            <a:chExt cx="3577941" cy="1201900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1601E7DC-4299-4B84-A7B1-C356769E7282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E267AD4-9798-462C-98AA-99491CC13482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71D572-129F-4D08-B3C0-77103F410AEF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602E9A92-ED2A-413A-98C5-4676F240D289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3600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5E840D45-B1A5-4E9B-AE24-0443C540F72C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12132CF2-0C5C-4FD2-9864-20B2F6B9CB08}"/>
              </a:ext>
            </a:extLst>
          </p:cNvPr>
          <p:cNvSpPr txBox="1"/>
          <p:nvPr/>
        </p:nvSpPr>
        <p:spPr>
          <a:xfrm flipH="1">
            <a:off x="0" y="214955"/>
            <a:ext cx="783798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Synergistic inhibition of STAT3 and </a:t>
            </a:r>
            <a:r>
              <a:rPr lang="en-GB" sz="3200" b="1" u="sng" dirty="0" err="1"/>
              <a:t>NF</a:t>
            </a:r>
            <a:r>
              <a:rPr lang="en-GB" sz="3200" b="1" u="sng" dirty="0" err="1">
                <a:latin typeface="Symbol" panose="05050102010706020507" pitchFamily="18" charset="2"/>
              </a:rPr>
              <a:t>k</a:t>
            </a:r>
            <a:r>
              <a:rPr lang="en-GB" sz="3200" b="1" u="sng" dirty="0" err="1"/>
              <a:t>B</a:t>
            </a:r>
            <a:r>
              <a:rPr lang="en-GB" sz="3200" b="1" u="sng" dirty="0"/>
              <a:t> activation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C55E5B-F5F6-43C6-B727-2916D67E2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10" t="63150" r="17105" b="9610"/>
          <a:stretch/>
        </p:blipFill>
        <p:spPr>
          <a:xfrm>
            <a:off x="6349924" y="2434604"/>
            <a:ext cx="4857333" cy="3293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BADB5-404C-44C9-AE6E-40C425B1911E}"/>
              </a:ext>
            </a:extLst>
          </p:cNvPr>
          <p:cNvSpPr txBox="1"/>
          <p:nvPr/>
        </p:nvSpPr>
        <p:spPr>
          <a:xfrm>
            <a:off x="2597266" y="2449992"/>
            <a:ext cx="940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pSTAT3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628C8-5A8D-434D-8356-AE5503C69096}"/>
              </a:ext>
            </a:extLst>
          </p:cNvPr>
          <p:cNvSpPr txBox="1"/>
          <p:nvPr/>
        </p:nvSpPr>
        <p:spPr>
          <a:xfrm>
            <a:off x="8371273" y="244999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P65 (</a:t>
            </a:r>
            <a:r>
              <a:rPr lang="en-GB" sz="2000" b="1" dirty="0" err="1"/>
              <a:t>NF</a:t>
            </a:r>
            <a:r>
              <a:rPr lang="en-GB" sz="2000" b="1" dirty="0" err="1">
                <a:latin typeface="Symbol" panose="05050102010706020507" pitchFamily="18" charset="2"/>
              </a:rPr>
              <a:t>k</a:t>
            </a:r>
            <a:r>
              <a:rPr lang="en-GB" sz="2000" b="1" dirty="0" err="1"/>
              <a:t>B</a:t>
            </a:r>
            <a:r>
              <a:rPr lang="en-GB" sz="20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5274A-2C0D-4692-9015-0636FB205C5B}"/>
              </a:ext>
            </a:extLst>
          </p:cNvPr>
          <p:cNvSpPr txBox="1"/>
          <p:nvPr/>
        </p:nvSpPr>
        <p:spPr>
          <a:xfrm rot="16200000">
            <a:off x="-387661" y="3629739"/>
            <a:ext cx="2328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Combination index (CI)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913B6-85D7-4F11-A8CC-8D0ED602B519}"/>
              </a:ext>
            </a:extLst>
          </p:cNvPr>
          <p:cNvSpPr txBox="1"/>
          <p:nvPr/>
        </p:nvSpPr>
        <p:spPr>
          <a:xfrm rot="16200000">
            <a:off x="5430032" y="3629739"/>
            <a:ext cx="2328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Combination index (CI)</a:t>
            </a:r>
          </a:p>
        </p:txBody>
      </p:sp>
    </p:spTree>
    <p:extLst>
      <p:ext uri="{BB962C8B-B14F-4D97-AF65-F5344CB8AC3E}">
        <p14:creationId xmlns:p14="http://schemas.microsoft.com/office/powerpoint/2010/main" val="404932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84C32F5-098C-4A75-BAFC-6FC7896CC379}"/>
              </a:ext>
            </a:extLst>
          </p:cNvPr>
          <p:cNvGrpSpPr/>
          <p:nvPr/>
        </p:nvGrpSpPr>
        <p:grpSpPr>
          <a:xfrm>
            <a:off x="8573885" y="65845"/>
            <a:ext cx="3577941" cy="1201900"/>
            <a:chOff x="11937661" y="4389594"/>
            <a:chExt cx="3577941" cy="12019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2583D023-28F7-44E3-BE17-3993FCB19B9F}"/>
                </a:ext>
              </a:extLst>
            </p:cNvPr>
            <p:cNvSpPr/>
            <p:nvPr/>
          </p:nvSpPr>
          <p:spPr>
            <a:xfrm>
              <a:off x="11937661" y="4389594"/>
              <a:ext cx="2357470" cy="1201900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A971E6A-B2B9-4413-96A9-94423FEBBB21}"/>
                </a:ext>
              </a:extLst>
            </p:cNvPr>
            <p:cNvSpPr/>
            <p:nvPr/>
          </p:nvSpPr>
          <p:spPr>
            <a:xfrm>
              <a:off x="12371150" y="4389595"/>
              <a:ext cx="957994" cy="120189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B54AF-F45D-4D3E-B8BA-18FE6B940C3E}"/>
                </a:ext>
              </a:extLst>
            </p:cNvPr>
            <p:cNvGrpSpPr/>
            <p:nvPr/>
          </p:nvGrpSpPr>
          <p:grpSpPr>
            <a:xfrm>
              <a:off x="12850147" y="4389595"/>
              <a:ext cx="2665455" cy="1201899"/>
              <a:chOff x="9355719" y="44604"/>
              <a:chExt cx="2665455" cy="1201899"/>
            </a:xfrm>
          </p:grpSpPr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1FD25C51-1E2E-44B5-8E9D-7248E758A959}"/>
                  </a:ext>
                </a:extLst>
              </p:cNvPr>
              <p:cNvSpPr/>
              <p:nvPr/>
            </p:nvSpPr>
            <p:spPr>
              <a:xfrm>
                <a:off x="9834716" y="44604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Aim 4</a:t>
                </a: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BEE2C8CE-863C-407C-B7C1-A4BCD4180231}"/>
                  </a:ext>
                </a:extLst>
              </p:cNvPr>
              <p:cNvSpPr/>
              <p:nvPr/>
            </p:nvSpPr>
            <p:spPr>
              <a:xfrm>
                <a:off x="9355719" y="44604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6B6674-9EC1-4D58-BD4D-50A30B55F8B2}"/>
              </a:ext>
            </a:extLst>
          </p:cNvPr>
          <p:cNvGrpSpPr/>
          <p:nvPr/>
        </p:nvGrpSpPr>
        <p:grpSpPr>
          <a:xfrm>
            <a:off x="6481077" y="1843811"/>
            <a:ext cx="5341954" cy="3747279"/>
            <a:chOff x="6481077" y="1843811"/>
            <a:chExt cx="5341954" cy="37472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06AEE0-6366-4322-AAC1-70A4268A1DFF}"/>
                </a:ext>
              </a:extLst>
            </p:cNvPr>
            <p:cNvGrpSpPr/>
            <p:nvPr/>
          </p:nvGrpSpPr>
          <p:grpSpPr>
            <a:xfrm>
              <a:off x="6481077" y="1843811"/>
              <a:ext cx="5341954" cy="3747279"/>
              <a:chOff x="6481077" y="1843811"/>
              <a:chExt cx="5341954" cy="3747279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95EF4BAD-E894-4E15-A734-7274404A1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77" t="899" r="1991" b="73431"/>
              <a:stretch/>
            </p:blipFill>
            <p:spPr bwMode="auto">
              <a:xfrm>
                <a:off x="6481077" y="1843811"/>
                <a:ext cx="5341954" cy="374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0719CE-CB2F-4BBF-B7AA-BEA2B8505AFA}"/>
                  </a:ext>
                </a:extLst>
              </p:cNvPr>
              <p:cNvSpPr txBox="1"/>
              <p:nvPr/>
            </p:nvSpPr>
            <p:spPr>
              <a:xfrm rot="16200000">
                <a:off x="5501386" y="3544454"/>
                <a:ext cx="232871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Combination index (CI)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A385EC-6C52-482B-88DF-4436A1D4CEA4}"/>
                </a:ext>
              </a:extLst>
            </p:cNvPr>
            <p:cNvSpPr txBox="1"/>
            <p:nvPr/>
          </p:nvSpPr>
          <p:spPr>
            <a:xfrm>
              <a:off x="8622011" y="2164653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Migration</a:t>
              </a: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B15BE579-B77C-451C-B44B-6C5FA4E781C2}"/>
              </a:ext>
            </a:extLst>
          </p:cNvPr>
          <p:cNvSpPr txBox="1"/>
          <p:nvPr/>
        </p:nvSpPr>
        <p:spPr>
          <a:xfrm flipH="1">
            <a:off x="40174" y="248618"/>
            <a:ext cx="78379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Synergistic inhibition of CLL cell migration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45DCDA-7BC9-4864-8C23-80603F3290E4}"/>
              </a:ext>
            </a:extLst>
          </p:cNvPr>
          <p:cNvGrpSpPr/>
          <p:nvPr/>
        </p:nvGrpSpPr>
        <p:grpSpPr>
          <a:xfrm>
            <a:off x="656252" y="1843811"/>
            <a:ext cx="4792783" cy="4977578"/>
            <a:chOff x="656252" y="1843811"/>
            <a:chExt cx="4792783" cy="49775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DB7287-D90C-4988-B698-BA4FE8A77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12" t="23217" r="25132" b="11525"/>
            <a:stretch/>
          </p:blipFill>
          <p:spPr>
            <a:xfrm>
              <a:off x="675091" y="1843811"/>
              <a:ext cx="4773944" cy="447318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509025-D85B-4438-A5DD-CABE6B24AA40}"/>
                </a:ext>
              </a:extLst>
            </p:cNvPr>
            <p:cNvSpPr txBox="1"/>
            <p:nvPr/>
          </p:nvSpPr>
          <p:spPr>
            <a:xfrm rot="18786158">
              <a:off x="1669106" y="5479653"/>
              <a:ext cx="152191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/>
                <a:t>BTK inhibitor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1B28EB-2664-4B07-AA64-5B1CEA1E77A6}"/>
                </a:ext>
              </a:extLst>
            </p:cNvPr>
            <p:cNvSpPr txBox="1"/>
            <p:nvPr/>
          </p:nvSpPr>
          <p:spPr>
            <a:xfrm rot="18786158">
              <a:off x="2258580" y="5619757"/>
              <a:ext cx="184698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/>
                <a:t>TLR9  inhibitor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B6A15D-44CD-44D8-A3D8-50BFE2795B49}"/>
                </a:ext>
              </a:extLst>
            </p:cNvPr>
            <p:cNvSpPr txBox="1"/>
            <p:nvPr/>
          </p:nvSpPr>
          <p:spPr>
            <a:xfrm rot="18786158">
              <a:off x="3194923" y="5543308"/>
              <a:ext cx="1848277" cy="7078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/>
                <a:t>BTK inhibitor + TLR9 inhibitor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FC9ADF-83CE-4436-81B8-33670D0D017B}"/>
                </a:ext>
              </a:extLst>
            </p:cNvPr>
            <p:cNvSpPr txBox="1"/>
            <p:nvPr/>
          </p:nvSpPr>
          <p:spPr>
            <a:xfrm rot="18786158">
              <a:off x="886973" y="5494347"/>
              <a:ext cx="14719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dirty="0"/>
                <a:t>Control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5AD6C1-8ECA-408D-9F6C-6C2710858E12}"/>
                </a:ext>
              </a:extLst>
            </p:cNvPr>
            <p:cNvSpPr txBox="1"/>
            <p:nvPr/>
          </p:nvSpPr>
          <p:spPr>
            <a:xfrm rot="16200000">
              <a:off x="-419444" y="3676567"/>
              <a:ext cx="25207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% of control migration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5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0B41C-5DAE-4EB5-9D51-23D8A37908E7}"/>
              </a:ext>
            </a:extLst>
          </p:cNvPr>
          <p:cNvCxnSpPr>
            <a:cxnSpLocks/>
          </p:cNvCxnSpPr>
          <p:nvPr/>
        </p:nvCxnSpPr>
        <p:spPr>
          <a:xfrm>
            <a:off x="387402" y="2070444"/>
            <a:ext cx="102712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7DE0EA7-927D-496D-A084-39C22D6D95DF}"/>
              </a:ext>
            </a:extLst>
          </p:cNvPr>
          <p:cNvGrpSpPr/>
          <p:nvPr/>
        </p:nvGrpSpPr>
        <p:grpSpPr>
          <a:xfrm>
            <a:off x="4464000" y="972000"/>
            <a:ext cx="6931960" cy="5775666"/>
            <a:chOff x="4912769" y="821985"/>
            <a:chExt cx="6931960" cy="577566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4EA8C9-5097-4845-82F8-3E248A8679B1}"/>
                </a:ext>
              </a:extLst>
            </p:cNvPr>
            <p:cNvSpPr/>
            <p:nvPr/>
          </p:nvSpPr>
          <p:spPr>
            <a:xfrm>
              <a:off x="7472327" y="821985"/>
              <a:ext cx="989703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BCR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892361-3C1A-4763-831B-1A9597F07ACA}"/>
                </a:ext>
              </a:extLst>
            </p:cNvPr>
            <p:cNvSpPr/>
            <p:nvPr/>
          </p:nvSpPr>
          <p:spPr>
            <a:xfrm>
              <a:off x="5317604" y="2879836"/>
              <a:ext cx="1417610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MyD88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0EFE5-C664-482A-92AD-35BCD4B12B6C}"/>
                </a:ext>
              </a:extLst>
            </p:cNvPr>
            <p:cNvSpPr/>
            <p:nvPr/>
          </p:nvSpPr>
          <p:spPr>
            <a:xfrm>
              <a:off x="7956986" y="1360495"/>
              <a:ext cx="929629" cy="293846"/>
            </a:xfrm>
            <a:prstGeom prst="ellipse">
              <a:avLst/>
            </a:prstGeom>
            <a:solidFill>
              <a:srgbClr val="00B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CD79a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FA2979-CF20-419A-9634-2F040651CD74}"/>
                </a:ext>
              </a:extLst>
            </p:cNvPr>
            <p:cNvSpPr/>
            <p:nvPr/>
          </p:nvSpPr>
          <p:spPr>
            <a:xfrm>
              <a:off x="7596072" y="1701207"/>
              <a:ext cx="929629" cy="293846"/>
            </a:xfrm>
            <a:prstGeom prst="ellipse">
              <a:avLst/>
            </a:prstGeom>
            <a:solidFill>
              <a:srgbClr val="00B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CD79b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B41988-5F9B-4971-BCC4-BF37FC64F201}"/>
                </a:ext>
              </a:extLst>
            </p:cNvPr>
            <p:cNvSpPr/>
            <p:nvPr/>
          </p:nvSpPr>
          <p:spPr>
            <a:xfrm>
              <a:off x="7339669" y="2044652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BTK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1C083-58BF-44EB-83A3-34C69F749395}"/>
                </a:ext>
              </a:extLst>
            </p:cNvPr>
            <p:cNvSpPr/>
            <p:nvPr/>
          </p:nvSpPr>
          <p:spPr>
            <a:xfrm>
              <a:off x="7057528" y="2358057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SYK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A38C8C-D54D-42E7-946C-0CEA85A43C66}"/>
                </a:ext>
              </a:extLst>
            </p:cNvPr>
            <p:cNvSpPr/>
            <p:nvPr/>
          </p:nvSpPr>
          <p:spPr>
            <a:xfrm>
              <a:off x="8053242" y="2322854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PLGC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469D2F-D2C4-4805-AA9A-B3C777D66657}"/>
                </a:ext>
              </a:extLst>
            </p:cNvPr>
            <p:cNvSpPr/>
            <p:nvPr/>
          </p:nvSpPr>
          <p:spPr>
            <a:xfrm>
              <a:off x="7482069" y="2655323"/>
              <a:ext cx="1010175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CARD11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1CC331-3954-4037-B2A8-2D621387E8D4}"/>
                </a:ext>
              </a:extLst>
            </p:cNvPr>
            <p:cNvSpPr/>
            <p:nvPr/>
          </p:nvSpPr>
          <p:spPr>
            <a:xfrm>
              <a:off x="6928644" y="2936447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MALT1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F3C662-B2F1-4706-A169-3A9F2D4A5E7C}"/>
                </a:ext>
              </a:extLst>
            </p:cNvPr>
            <p:cNvSpPr/>
            <p:nvPr/>
          </p:nvSpPr>
          <p:spPr>
            <a:xfrm>
              <a:off x="7934373" y="2955322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BCL10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480F36-8130-4AC5-9738-C54D3B8E1B77}"/>
                </a:ext>
              </a:extLst>
            </p:cNvPr>
            <p:cNvSpPr/>
            <p:nvPr/>
          </p:nvSpPr>
          <p:spPr>
            <a:xfrm>
              <a:off x="6188771" y="2025682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BLNK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70B3A7-7AD1-4841-8330-44F121972C09}"/>
                </a:ext>
              </a:extLst>
            </p:cNvPr>
            <p:cNvSpPr/>
            <p:nvPr/>
          </p:nvSpPr>
          <p:spPr>
            <a:xfrm>
              <a:off x="6018157" y="2356659"/>
              <a:ext cx="848845" cy="313207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LYN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FFDD4BA-AC08-4879-BED5-D9C3A55C2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02" y="1269209"/>
              <a:ext cx="1271126" cy="1604392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AE3FF6-9600-4D5D-85A4-A48E5F0399FB}"/>
                </a:ext>
              </a:extLst>
            </p:cNvPr>
            <p:cNvSpPr/>
            <p:nvPr/>
          </p:nvSpPr>
          <p:spPr>
            <a:xfrm>
              <a:off x="5538439" y="4624436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NF-𝛋B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D2D69F-C3DB-4D06-B6C5-B7FDA128944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46" y="5032888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92A9B1-1314-4F00-A456-37190900C3B8}"/>
                </a:ext>
              </a:extLst>
            </p:cNvPr>
            <p:cNvSpPr/>
            <p:nvPr/>
          </p:nvSpPr>
          <p:spPr>
            <a:xfrm>
              <a:off x="5015727" y="5389646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IL-6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326CE7-8953-49A4-A006-2DDC3AF97F97}"/>
                </a:ext>
              </a:extLst>
            </p:cNvPr>
            <p:cNvSpPr/>
            <p:nvPr/>
          </p:nvSpPr>
          <p:spPr>
            <a:xfrm>
              <a:off x="6087842" y="5381987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AADB357-F64C-4DBA-9E6D-8EA0901DCE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46" y="5695748"/>
              <a:ext cx="0" cy="54198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1C39A9-BBA2-465A-95FC-2681924EC16D}"/>
                </a:ext>
              </a:extLst>
            </p:cNvPr>
            <p:cNvSpPr/>
            <p:nvPr/>
          </p:nvSpPr>
          <p:spPr>
            <a:xfrm>
              <a:off x="5015727" y="6163821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JAK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EB2CB8-DA99-4882-8BD5-B6246F8DE10A}"/>
                </a:ext>
              </a:extLst>
            </p:cNvPr>
            <p:cNvSpPr/>
            <p:nvPr/>
          </p:nvSpPr>
          <p:spPr>
            <a:xfrm>
              <a:off x="6087842" y="6156162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STAT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5CB0AB4-55BC-43D3-8F45-CA640A92DC02}"/>
                </a:ext>
              </a:extLst>
            </p:cNvPr>
            <p:cNvCxnSpPr>
              <a:cxnSpLocks/>
            </p:cNvCxnSpPr>
            <p:nvPr/>
          </p:nvCxnSpPr>
          <p:spPr>
            <a:xfrm>
              <a:off x="6673991" y="4808116"/>
              <a:ext cx="1130492" cy="57387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904A57-88DF-4753-9944-07FD704AC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177" y="5562823"/>
              <a:ext cx="680721" cy="7659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EAF73-7E19-432A-9675-13383AE76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462" y="5695748"/>
              <a:ext cx="646811" cy="64891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1C273D-9ED5-4524-88A4-E4D45DE60AF7}"/>
                </a:ext>
              </a:extLst>
            </p:cNvPr>
            <p:cNvSpPr/>
            <p:nvPr/>
          </p:nvSpPr>
          <p:spPr>
            <a:xfrm>
              <a:off x="4912769" y="3262441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EB70727-CBB8-49F7-8994-3AF7E4A8E87E}"/>
                </a:ext>
              </a:extLst>
            </p:cNvPr>
            <p:cNvSpPr/>
            <p:nvPr/>
          </p:nvSpPr>
          <p:spPr>
            <a:xfrm>
              <a:off x="6217492" y="3266306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577497-F8DF-4F10-9DDF-D9B2663FA54A}"/>
                </a:ext>
              </a:extLst>
            </p:cNvPr>
            <p:cNvSpPr/>
            <p:nvPr/>
          </p:nvSpPr>
          <p:spPr>
            <a:xfrm>
              <a:off x="5597404" y="3747682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TRAF6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39ED66-736A-4D8C-9ACF-00F75932BF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46" y="4146336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B8FCDB-FACC-417D-981F-6C2614CC77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46" y="3354396"/>
              <a:ext cx="0" cy="339496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37773919-A9FB-4662-937F-47DA9FDD409A}"/>
                </a:ext>
              </a:extLst>
            </p:cNvPr>
            <p:cNvSpPr/>
            <p:nvPr/>
          </p:nvSpPr>
          <p:spPr>
            <a:xfrm rot="800086" flipH="1">
              <a:off x="9083765" y="1344321"/>
              <a:ext cx="684238" cy="2014010"/>
            </a:xfrm>
            <a:prstGeom prst="leftBrac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554994-CFF2-4F0A-93FF-B9EEE0D1179E}"/>
                </a:ext>
              </a:extLst>
            </p:cNvPr>
            <p:cNvSpPr txBox="1"/>
            <p:nvPr/>
          </p:nvSpPr>
          <p:spPr>
            <a:xfrm flipH="1">
              <a:off x="9626983" y="2423481"/>
              <a:ext cx="122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BCR-Pathway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D0525F-BC71-44E1-AE02-4502A059ADD8}"/>
                </a:ext>
              </a:extLst>
            </p:cNvPr>
            <p:cNvSpPr txBox="1"/>
            <p:nvPr/>
          </p:nvSpPr>
          <p:spPr>
            <a:xfrm flipH="1">
              <a:off x="10594162" y="1717869"/>
              <a:ext cx="1250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Cell</a:t>
              </a:r>
            </a:p>
            <a:p>
              <a:pPr algn="ctr"/>
              <a:r>
                <a:rPr lang="en-US" b="1" dirty="0"/>
                <a:t>membrane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74851B3-BB79-46BA-A3B5-6CA2E120336F}"/>
                </a:ext>
              </a:extLst>
            </p:cNvPr>
            <p:cNvSpPr/>
            <p:nvPr/>
          </p:nvSpPr>
          <p:spPr>
            <a:xfrm>
              <a:off x="4965683" y="6015933"/>
              <a:ext cx="2223291" cy="58171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099A04-B4C1-41A7-A1C1-1EA87676FF71}"/>
                </a:ext>
              </a:extLst>
            </p:cNvPr>
            <p:cNvSpPr/>
            <p:nvPr/>
          </p:nvSpPr>
          <p:spPr>
            <a:xfrm>
              <a:off x="5495905" y="4529261"/>
              <a:ext cx="1130492" cy="541981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E7D49-2431-457A-B28F-DE8996100400}"/>
                </a:ext>
              </a:extLst>
            </p:cNvPr>
            <p:cNvSpPr txBox="1"/>
            <p:nvPr/>
          </p:nvSpPr>
          <p:spPr>
            <a:xfrm>
              <a:off x="7867394" y="4944154"/>
              <a:ext cx="23049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Cell proliferation</a:t>
              </a:r>
            </a:p>
            <a:p>
              <a:r>
                <a:rPr lang="en-US" sz="2400" b="1" dirty="0"/>
                <a:t>Migration</a:t>
              </a:r>
            </a:p>
            <a:p>
              <a:r>
                <a:rPr lang="en-US" sz="2400" b="1" dirty="0"/>
                <a:t>Survival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ABBD6CF-CC2B-4F73-99AF-F475B1FDEFF6}"/>
              </a:ext>
            </a:extLst>
          </p:cNvPr>
          <p:cNvSpPr txBox="1"/>
          <p:nvPr/>
        </p:nvSpPr>
        <p:spPr>
          <a:xfrm>
            <a:off x="7441715" y="6367317"/>
            <a:ext cx="480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from: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Akhter et al. Journal of Neuro-oncology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 pages 289–296 (2015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5A4101-5474-4BD4-87F2-BB7AC9CDFD14}"/>
              </a:ext>
            </a:extLst>
          </p:cNvPr>
          <p:cNvGrpSpPr/>
          <p:nvPr/>
        </p:nvGrpSpPr>
        <p:grpSpPr>
          <a:xfrm>
            <a:off x="387402" y="2841752"/>
            <a:ext cx="4186964" cy="3169096"/>
            <a:chOff x="387402" y="2841752"/>
            <a:chExt cx="4186964" cy="316909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6CE92AF-9032-40C5-A70D-6422793324F1}"/>
                </a:ext>
              </a:extLst>
            </p:cNvPr>
            <p:cNvSpPr txBox="1"/>
            <p:nvPr/>
          </p:nvSpPr>
          <p:spPr>
            <a:xfrm>
              <a:off x="387402" y="5302962"/>
              <a:ext cx="2885253" cy="70788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Need novel targets/ alternate pathways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90A45A7-500E-44C1-B933-5EB85626C05E}"/>
                </a:ext>
              </a:extLst>
            </p:cNvPr>
            <p:cNvSpPr txBox="1"/>
            <p:nvPr/>
          </p:nvSpPr>
          <p:spPr>
            <a:xfrm>
              <a:off x="387402" y="3968710"/>
              <a:ext cx="31628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alibri" panose="020F0502020204030204" pitchFamily="34" charset="0"/>
                <a:buChar char="X"/>
              </a:pPr>
              <a:r>
                <a:rPr lang="en-US" sz="2000" b="1" dirty="0">
                  <a:solidFill>
                    <a:srgbClr val="FF0000"/>
                  </a:solidFill>
                </a:rPr>
                <a:t>Not curative </a:t>
              </a:r>
            </a:p>
            <a:p>
              <a:pPr marL="285750" indent="-285750">
                <a:buFont typeface="Calibri" panose="020F0502020204030204" pitchFamily="34" charset="0"/>
                <a:buChar char="X"/>
              </a:pPr>
              <a:r>
                <a:rPr lang="en-US" sz="2000" b="1" dirty="0">
                  <a:solidFill>
                    <a:srgbClr val="FF0000"/>
                  </a:solidFill>
                </a:rPr>
                <a:t>Residual disease</a:t>
              </a:r>
            </a:p>
            <a:p>
              <a:pPr marL="285750" indent="-285750">
                <a:buFont typeface="Calibri" panose="020F0502020204030204" pitchFamily="34" charset="0"/>
                <a:buChar char="X"/>
              </a:pPr>
              <a:r>
                <a:rPr lang="en-US" sz="2000" b="1" dirty="0">
                  <a:solidFill>
                    <a:srgbClr val="FF0000"/>
                  </a:solidFill>
                </a:rPr>
                <a:t>Resistance and relapse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6E5466E-D7D6-43DD-8F3C-F0CF38C21AF3}"/>
                </a:ext>
              </a:extLst>
            </p:cNvPr>
            <p:cNvSpPr txBox="1"/>
            <p:nvPr/>
          </p:nvSpPr>
          <p:spPr>
            <a:xfrm>
              <a:off x="387402" y="2841752"/>
              <a:ext cx="41869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solidFill>
                    <a:srgbClr val="00B050"/>
                  </a:solidFill>
                </a:rPr>
                <a:t>Releases tissue resident CLL cells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000" b="1" dirty="0">
                  <a:solidFill>
                    <a:srgbClr val="00B050"/>
                  </a:solidFill>
                </a:rPr>
                <a:t>Induces apoptosis</a:t>
              </a:r>
            </a:p>
          </p:txBody>
        </p:sp>
      </p:grpSp>
      <p:sp>
        <p:nvSpPr>
          <p:cNvPr id="48" name="Multiply 88">
            <a:extLst>
              <a:ext uri="{FF2B5EF4-FFF2-40B4-BE49-F238E27FC236}">
                <a16:creationId xmlns:a16="http://schemas.microsoft.com/office/drawing/2014/main" id="{1FD5A917-CB17-4147-892F-0841857008B2}"/>
              </a:ext>
            </a:extLst>
          </p:cNvPr>
          <p:cNvSpPr/>
          <p:nvPr/>
        </p:nvSpPr>
        <p:spPr>
          <a:xfrm>
            <a:off x="7147519" y="2111389"/>
            <a:ext cx="390868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2">
            <a:extLst>
              <a:ext uri="{FF2B5EF4-FFF2-40B4-BE49-F238E27FC236}">
                <a16:creationId xmlns:a16="http://schemas.microsoft.com/office/drawing/2014/main" id="{1BE70728-386B-4C18-9CB2-528F68D66296}"/>
              </a:ext>
            </a:extLst>
          </p:cNvPr>
          <p:cNvSpPr txBox="1"/>
          <p:nvPr/>
        </p:nvSpPr>
        <p:spPr>
          <a:xfrm flipH="1">
            <a:off x="277968" y="213519"/>
            <a:ext cx="444170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u="sng" dirty="0"/>
              <a:t>B-cell receptor signalling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38734-6C8F-400E-9396-34157CE7E405}"/>
              </a:ext>
            </a:extLst>
          </p:cNvPr>
          <p:cNvSpPr txBox="1"/>
          <p:nvPr/>
        </p:nvSpPr>
        <p:spPr>
          <a:xfrm>
            <a:off x="7773561" y="215183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ibrutinib</a:t>
            </a:r>
          </a:p>
        </p:txBody>
      </p:sp>
    </p:spTree>
    <p:extLst>
      <p:ext uri="{BB962C8B-B14F-4D97-AF65-F5344CB8AC3E}">
        <p14:creationId xmlns:p14="http://schemas.microsoft.com/office/powerpoint/2010/main" val="23478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63106-4805-4787-8D96-D448DD58C6E9}"/>
              </a:ext>
            </a:extLst>
          </p:cNvPr>
          <p:cNvSpPr txBox="1"/>
          <p:nvPr/>
        </p:nvSpPr>
        <p:spPr>
          <a:xfrm>
            <a:off x="983581" y="331871"/>
            <a:ext cx="2217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7771E-3B67-40EB-B372-77CD42769BAC}"/>
              </a:ext>
            </a:extLst>
          </p:cNvPr>
          <p:cNvSpPr txBox="1"/>
          <p:nvPr/>
        </p:nvSpPr>
        <p:spPr>
          <a:xfrm flipH="1">
            <a:off x="788569" y="1263150"/>
            <a:ext cx="106148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 CLL patient plasma contains high levels of unmethylated DNA, which has the potential to promote TLR9 activation </a:t>
            </a:r>
            <a:r>
              <a:rPr lang="en-GB" sz="2400" i="1" dirty="0"/>
              <a:t>in vivo</a:t>
            </a:r>
            <a:r>
              <a:rPr lang="en-GB" sz="24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Surface TLR9 expression can be used as a tool to identify the most TLR9-active CLL cells.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Enhanced TLR9 signalling is associated with a pro-inflammatory and pro-migratory phenotype.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TLR9 activation induces an NF-</a:t>
            </a:r>
            <a:r>
              <a:rPr lang="en-GB" sz="2400" dirty="0">
                <a:latin typeface="Symbol" panose="05050102010706020507" pitchFamily="18" charset="2"/>
              </a:rPr>
              <a:t>k</a:t>
            </a:r>
            <a:r>
              <a:rPr lang="en-GB" sz="2400" dirty="0"/>
              <a:t>B and STAT3-driven activated and migratory phenotype.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TLR9 activation promotes CLL cell migration </a:t>
            </a:r>
            <a:r>
              <a:rPr lang="en-GB" sz="2400" i="1" dirty="0"/>
              <a:t>in vitro</a:t>
            </a:r>
            <a:r>
              <a:rPr lang="en-GB" sz="2400" dirty="0"/>
              <a:t> and splenic engraftment </a:t>
            </a:r>
            <a:r>
              <a:rPr lang="en-GB" sz="2400" i="1" dirty="0"/>
              <a:t>in vivo</a:t>
            </a:r>
            <a:r>
              <a:rPr lang="en-GB" sz="2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Dual inhibition of TLR9 and BCR signalling induces synergistic reductions in NF-</a:t>
            </a:r>
            <a:r>
              <a:rPr lang="en-GB" sz="2400" dirty="0">
                <a:latin typeface="Symbol" panose="05050102010706020507" pitchFamily="18" charset="2"/>
              </a:rPr>
              <a:t>k</a:t>
            </a:r>
            <a:r>
              <a:rPr lang="en-GB" sz="2400" dirty="0"/>
              <a:t>B and STAT3 activation and CLL cell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We therefore hypothesise that a TLR9/BCR dual targeted approach to therapy has the potential to achieve a more sustained clinical response to treatment. </a:t>
            </a:r>
          </a:p>
        </p:txBody>
      </p:sp>
    </p:spTree>
    <p:extLst>
      <p:ext uri="{BB962C8B-B14F-4D97-AF65-F5344CB8AC3E}">
        <p14:creationId xmlns:p14="http://schemas.microsoft.com/office/powerpoint/2010/main" val="167145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B42BDF7-7BC2-40EB-B02F-24DD50C049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b="13212"/>
          <a:stretch/>
        </p:blipFill>
        <p:spPr>
          <a:xfrm>
            <a:off x="8029109" y="4183831"/>
            <a:ext cx="4162891" cy="2384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C7315-0C18-4548-8E4F-10154F90BD45}"/>
              </a:ext>
            </a:extLst>
          </p:cNvPr>
          <p:cNvSpPr txBox="1"/>
          <p:nvPr/>
        </p:nvSpPr>
        <p:spPr>
          <a:xfrm>
            <a:off x="3020469" y="1588579"/>
            <a:ext cx="26989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KCL/KCH</a:t>
            </a:r>
          </a:p>
          <a:p>
            <a:r>
              <a:rPr lang="en-US" dirty="0">
                <a:latin typeface="+mj-lt"/>
              </a:rPr>
              <a:t>Marta </a:t>
            </a:r>
            <a:r>
              <a:rPr lang="en-US" dirty="0" err="1">
                <a:latin typeface="+mj-lt"/>
              </a:rPr>
              <a:t>Pasikowska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Emma Halliwell</a:t>
            </a:r>
          </a:p>
          <a:p>
            <a:r>
              <a:rPr lang="en-US" dirty="0">
                <a:latin typeface="+mj-lt"/>
              </a:rPr>
              <a:t>Steve Devereux</a:t>
            </a:r>
          </a:p>
          <a:p>
            <a:r>
              <a:rPr lang="en-US" dirty="0">
                <a:latin typeface="+mj-lt"/>
              </a:rPr>
              <a:t>Barnaby Clark</a:t>
            </a:r>
          </a:p>
          <a:p>
            <a:r>
              <a:rPr lang="en-US" dirty="0">
                <a:latin typeface="+mj-lt"/>
              </a:rPr>
              <a:t>Elizabeth Phillips</a:t>
            </a:r>
          </a:p>
          <a:p>
            <a:endParaRPr lang="en-US" dirty="0">
              <a:latin typeface="+mj-lt"/>
            </a:endParaRPr>
          </a:p>
          <a:p>
            <a:r>
              <a:rPr lang="en-GB" b="1" dirty="0">
                <a:solidFill>
                  <a:srgbClr val="FF0000"/>
                </a:solidFill>
              </a:rPr>
              <a:t>Barts Cancer Institute</a:t>
            </a:r>
          </a:p>
          <a:p>
            <a:r>
              <a:rPr lang="en-GB" dirty="0">
                <a:latin typeface="+mj-lt"/>
              </a:rPr>
              <a:t>Eve Coulter</a:t>
            </a:r>
          </a:p>
          <a:p>
            <a:endParaRPr lang="en-US" dirty="0">
              <a:latin typeface="+mj-lt"/>
            </a:endParaRPr>
          </a:p>
          <a:p>
            <a:r>
              <a:rPr lang="en-GB" b="1" dirty="0" err="1">
                <a:solidFill>
                  <a:srgbClr val="FF0000"/>
                </a:solidFill>
              </a:rPr>
              <a:t>Josep</a:t>
            </a:r>
            <a:r>
              <a:rPr lang="en-GB" b="1" dirty="0">
                <a:solidFill>
                  <a:srgbClr val="FF0000"/>
                </a:solidFill>
              </a:rPr>
              <a:t> Carreras Leukaemia </a:t>
            </a:r>
          </a:p>
          <a:p>
            <a:r>
              <a:rPr lang="en-GB" b="1" dirty="0">
                <a:solidFill>
                  <a:srgbClr val="FF0000"/>
                </a:solidFill>
              </a:rPr>
              <a:t>Research Institute</a:t>
            </a:r>
          </a:p>
          <a:p>
            <a:r>
              <a:rPr lang="en-GB" dirty="0">
                <a:latin typeface="+mj-lt"/>
              </a:rPr>
              <a:t>Nuria </a:t>
            </a:r>
            <a:r>
              <a:rPr lang="en-GB" dirty="0" err="1">
                <a:latin typeface="+mj-lt"/>
              </a:rPr>
              <a:t>Profitos-Peleja</a:t>
            </a: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DFF0C-9C20-401C-BB69-C42380E80547}"/>
              </a:ext>
            </a:extLst>
          </p:cNvPr>
          <p:cNvSpPr txBox="1"/>
          <p:nvPr/>
        </p:nvSpPr>
        <p:spPr>
          <a:xfrm>
            <a:off x="5857004" y="1600614"/>
            <a:ext cx="262430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University of Birmingham</a:t>
            </a:r>
          </a:p>
          <a:p>
            <a:r>
              <a:rPr lang="en-US" dirty="0">
                <a:latin typeface="+mj-lt"/>
              </a:rPr>
              <a:t>Tanja Stankovic</a:t>
            </a:r>
          </a:p>
          <a:p>
            <a:r>
              <a:rPr lang="en-GB" dirty="0">
                <a:latin typeface="+mj-lt"/>
              </a:rPr>
              <a:t>Angelo </a:t>
            </a:r>
            <a:r>
              <a:rPr lang="en-GB" dirty="0" err="1">
                <a:latin typeface="+mj-lt"/>
              </a:rPr>
              <a:t>Agathanggelou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Ceri </a:t>
            </a:r>
            <a:r>
              <a:rPr lang="en-GB" dirty="0" err="1">
                <a:latin typeface="+mj-lt"/>
              </a:rPr>
              <a:t>Oldreive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Nicholas Davies</a:t>
            </a:r>
          </a:p>
          <a:p>
            <a:endParaRPr lang="en-GB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University of Liverpool</a:t>
            </a:r>
          </a:p>
          <a:p>
            <a:r>
              <a:rPr lang="en-GB" b="1" dirty="0" err="1"/>
              <a:t>Triantafillos</a:t>
            </a:r>
            <a:r>
              <a:rPr lang="en-GB" b="1" dirty="0"/>
              <a:t> </a:t>
            </a:r>
            <a:r>
              <a:rPr lang="en-GB" b="1" dirty="0" err="1"/>
              <a:t>Liloglou</a:t>
            </a:r>
            <a:endParaRPr lang="en-GB" b="1" dirty="0"/>
          </a:p>
          <a:p>
            <a:endParaRPr lang="en-GB" b="1" dirty="0"/>
          </a:p>
          <a:p>
            <a:r>
              <a:rPr lang="en-US" b="1" dirty="0">
                <a:solidFill>
                  <a:srgbClr val="FF0000"/>
                </a:solidFill>
              </a:rPr>
              <a:t>University of Cardiff</a:t>
            </a:r>
          </a:p>
          <a:p>
            <a:r>
              <a:rPr lang="en-US" dirty="0">
                <a:latin typeface="+mj-lt"/>
              </a:rPr>
              <a:t>Beth </a:t>
            </a:r>
            <a:r>
              <a:rPr lang="en-US" dirty="0" err="1">
                <a:latin typeface="+mj-lt"/>
              </a:rPr>
              <a:t>Walsby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Chris </a:t>
            </a:r>
            <a:r>
              <a:rPr lang="en-US" dirty="0" err="1">
                <a:latin typeface="+mj-lt"/>
              </a:rPr>
              <a:t>Fegan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1188D-1BC5-40B6-8268-525F6EAB90D9}"/>
              </a:ext>
            </a:extLst>
          </p:cNvPr>
          <p:cNvSpPr txBox="1"/>
          <p:nvPr/>
        </p:nvSpPr>
        <p:spPr>
          <a:xfrm>
            <a:off x="426684" y="1588579"/>
            <a:ext cx="2346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Brighton and Sussex </a:t>
            </a:r>
          </a:p>
          <a:p>
            <a:r>
              <a:rPr lang="en-US" b="1" dirty="0">
                <a:solidFill>
                  <a:srgbClr val="FF0000"/>
                </a:solidFill>
              </a:rPr>
              <a:t>Medical school</a:t>
            </a:r>
          </a:p>
          <a:p>
            <a:r>
              <a:rPr lang="en-US" b="1" dirty="0"/>
              <a:t>Andrea Pepper</a:t>
            </a:r>
          </a:p>
          <a:p>
            <a:r>
              <a:rPr lang="en-US" b="1" dirty="0"/>
              <a:t>Chris Pepper</a:t>
            </a:r>
          </a:p>
          <a:p>
            <a:r>
              <a:rPr lang="en-US" b="1" dirty="0"/>
              <a:t>Tom Burley</a:t>
            </a:r>
          </a:p>
          <a:p>
            <a:r>
              <a:rPr lang="en-US" b="1" dirty="0"/>
              <a:t>Simon Mitchel</a:t>
            </a:r>
            <a:r>
              <a:rPr lang="en-US" b="1" dirty="0">
                <a:latin typeface="+mj-lt"/>
              </a:rPr>
              <a:t>l</a:t>
            </a:r>
          </a:p>
          <a:p>
            <a:r>
              <a:rPr lang="en-US" dirty="0">
                <a:latin typeface="+mj-lt"/>
              </a:rPr>
              <a:t>Eleni </a:t>
            </a:r>
            <a:r>
              <a:rPr lang="en-US" dirty="0" err="1">
                <a:latin typeface="+mj-lt"/>
              </a:rPr>
              <a:t>Ladikou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Kim Sharp</a:t>
            </a:r>
          </a:p>
          <a:p>
            <a:r>
              <a:rPr lang="en-US" dirty="0">
                <a:latin typeface="+mj-lt"/>
              </a:rPr>
              <a:t>Tim </a:t>
            </a:r>
            <a:r>
              <a:rPr lang="en-US" dirty="0" err="1">
                <a:latin typeface="+mj-lt"/>
              </a:rPr>
              <a:t>Chevassut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Gemma Hamilton</a:t>
            </a:r>
          </a:p>
          <a:p>
            <a:r>
              <a:rPr lang="en-US" dirty="0">
                <a:latin typeface="+mj-lt"/>
              </a:rPr>
              <a:t>Christopher Jones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BSUHT</a:t>
            </a:r>
          </a:p>
          <a:p>
            <a:r>
              <a:rPr lang="en-US" b="1" dirty="0"/>
              <a:t>Roz Johnston</a:t>
            </a:r>
          </a:p>
          <a:p>
            <a:r>
              <a:rPr lang="en-US" dirty="0">
                <a:latin typeface="+mj-lt"/>
              </a:rPr>
              <a:t>Kat Chamberlain</a:t>
            </a:r>
          </a:p>
          <a:p>
            <a:r>
              <a:rPr lang="en-US" dirty="0">
                <a:latin typeface="+mj-lt"/>
              </a:rPr>
              <a:t>Dora </a:t>
            </a:r>
            <a:r>
              <a:rPr lang="en-US" dirty="0" err="1">
                <a:latin typeface="+mj-lt"/>
              </a:rPr>
              <a:t>Bak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Blaz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7498D-0049-4D98-86C7-80C9843A5550}"/>
              </a:ext>
            </a:extLst>
          </p:cNvPr>
          <p:cNvSpPr txBox="1"/>
          <p:nvPr/>
        </p:nvSpPr>
        <p:spPr>
          <a:xfrm>
            <a:off x="504574" y="402268"/>
            <a:ext cx="376878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u="sng" dirty="0">
                <a:solidFill>
                  <a:prstClr val="black"/>
                </a:solidFill>
                <a:latin typeface="Calibri"/>
              </a:rPr>
              <a:t>Acknowledgements: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428AB81-F188-41A0-B2E1-7141D4952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5"/>
          <a:stretch/>
        </p:blipFill>
        <p:spPr bwMode="auto">
          <a:xfrm>
            <a:off x="10579922" y="26494"/>
            <a:ext cx="1075560" cy="15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48264E0-8716-4DC4-ADCA-0B21A1A0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7" y="146725"/>
            <a:ext cx="1730304" cy="8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FAFD33D-B286-4CC4-B486-B3D5961C5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 bwMode="auto">
          <a:xfrm>
            <a:off x="7169158" y="0"/>
            <a:ext cx="2995987" cy="129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FFF524-D266-4EF6-B99A-5E2C4A85AABE}"/>
              </a:ext>
            </a:extLst>
          </p:cNvPr>
          <p:cNvSpPr txBox="1"/>
          <p:nvPr/>
        </p:nvSpPr>
        <p:spPr>
          <a:xfrm>
            <a:off x="504574" y="6262827"/>
            <a:ext cx="972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Thank you to all the CLL patients who donated blood for our research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9A36D-0D8D-4F58-A935-9C5573A28C5F}"/>
              </a:ext>
            </a:extLst>
          </p:cNvPr>
          <p:cNvSpPr txBox="1"/>
          <p:nvPr/>
        </p:nvSpPr>
        <p:spPr>
          <a:xfrm>
            <a:off x="8819387" y="1600614"/>
            <a:ext cx="35210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German Cancer Research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>
                <a:latin typeface="+mj-lt"/>
              </a:rPr>
              <a:t>Martina </a:t>
            </a:r>
            <a:r>
              <a:rPr lang="en-GB" dirty="0" err="1">
                <a:latin typeface="+mj-lt"/>
              </a:rPr>
              <a:t>Seiffert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Ralph Schulz</a:t>
            </a:r>
          </a:p>
        </p:txBody>
      </p:sp>
    </p:spTree>
    <p:extLst>
      <p:ext uri="{BB962C8B-B14F-4D97-AF65-F5344CB8AC3E}">
        <p14:creationId xmlns:p14="http://schemas.microsoft.com/office/powerpoint/2010/main" val="63960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73D7DC-C268-4FBB-8A99-9DBC929FE830}"/>
              </a:ext>
            </a:extLst>
          </p:cNvPr>
          <p:cNvGrpSpPr/>
          <p:nvPr/>
        </p:nvGrpSpPr>
        <p:grpSpPr>
          <a:xfrm>
            <a:off x="792361" y="985278"/>
            <a:ext cx="10607278" cy="5775666"/>
            <a:chOff x="1173282" y="767567"/>
            <a:chExt cx="10607278" cy="57756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18D720-D544-4DC0-AE3A-A5147B67A081}"/>
                </a:ext>
              </a:extLst>
            </p:cNvPr>
            <p:cNvSpPr/>
            <p:nvPr/>
          </p:nvSpPr>
          <p:spPr>
            <a:xfrm>
              <a:off x="3197197" y="767567"/>
              <a:ext cx="989703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TLRs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892361-3C1A-4763-831B-1A9597F07ACA}"/>
                </a:ext>
              </a:extLst>
            </p:cNvPr>
            <p:cNvSpPr/>
            <p:nvPr/>
          </p:nvSpPr>
          <p:spPr>
            <a:xfrm>
              <a:off x="5253435" y="2825418"/>
              <a:ext cx="1417610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MyD88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1F0708-6329-4739-87E2-C9B9EB906722}"/>
                </a:ext>
              </a:extLst>
            </p:cNvPr>
            <p:cNvSpPr/>
            <p:nvPr/>
          </p:nvSpPr>
          <p:spPr>
            <a:xfrm>
              <a:off x="3057882" y="1225974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2157D6-A636-4258-B442-EDCC32EF5FFB}"/>
                </a:ext>
              </a:extLst>
            </p:cNvPr>
            <p:cNvSpPr/>
            <p:nvPr/>
          </p:nvSpPr>
          <p:spPr>
            <a:xfrm>
              <a:off x="3355443" y="1579185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B376E3-A611-454D-BC0B-84DF7C7E19AE}"/>
                </a:ext>
              </a:extLst>
            </p:cNvPr>
            <p:cNvSpPr/>
            <p:nvPr/>
          </p:nvSpPr>
          <p:spPr>
            <a:xfrm>
              <a:off x="4037196" y="1085462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F224B-B3E1-40D9-8126-B5C28A4D37DE}"/>
                </a:ext>
              </a:extLst>
            </p:cNvPr>
            <p:cNvSpPr/>
            <p:nvPr/>
          </p:nvSpPr>
          <p:spPr>
            <a:xfrm>
              <a:off x="4329008" y="1428722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TLR6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31E8C9-99FE-48C0-BF8E-EE5D797FA282}"/>
                </a:ext>
              </a:extLst>
            </p:cNvPr>
            <p:cNvSpPr/>
            <p:nvPr/>
          </p:nvSpPr>
          <p:spPr>
            <a:xfrm>
              <a:off x="3661040" y="2008240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AC5F59-D86B-455E-8242-F38634C74C67}"/>
                </a:ext>
              </a:extLst>
            </p:cNvPr>
            <p:cNvSpPr/>
            <p:nvPr/>
          </p:nvSpPr>
          <p:spPr>
            <a:xfrm>
              <a:off x="3976729" y="2458121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TLR9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3B1C0F-0D86-4ED2-A4F8-AA921E2842E9}"/>
                </a:ext>
              </a:extLst>
            </p:cNvPr>
            <p:cNvSpPr/>
            <p:nvPr/>
          </p:nvSpPr>
          <p:spPr>
            <a:xfrm>
              <a:off x="4710479" y="1971264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73C333-056C-4009-AE04-2D4B5736850E}"/>
                </a:ext>
              </a:extLst>
            </p:cNvPr>
            <p:cNvSpPr/>
            <p:nvPr/>
          </p:nvSpPr>
          <p:spPr>
            <a:xfrm>
              <a:off x="5042740" y="2415753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TLR7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8F562E-03FA-4AEF-A076-32267C9C4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61526" y="1305586"/>
              <a:ext cx="1271126" cy="1604392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00B41C-5DAE-4EB5-9D51-23D8A37908E7}"/>
                </a:ext>
              </a:extLst>
            </p:cNvPr>
            <p:cNvCxnSpPr>
              <a:cxnSpLocks/>
            </p:cNvCxnSpPr>
            <p:nvPr/>
          </p:nvCxnSpPr>
          <p:spPr>
            <a:xfrm>
              <a:off x="1173282" y="1940635"/>
              <a:ext cx="96142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AE3FF6-9600-4D5D-85A4-A48E5F0399FB}"/>
                </a:ext>
              </a:extLst>
            </p:cNvPr>
            <p:cNvSpPr/>
            <p:nvPr/>
          </p:nvSpPr>
          <p:spPr>
            <a:xfrm>
              <a:off x="5474270" y="4570018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NF-𝛋B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D2D69F-C3DB-4D06-B6C5-B7FDA128944D}"/>
                </a:ext>
              </a:extLst>
            </p:cNvPr>
            <p:cNvCxnSpPr>
              <a:cxnSpLocks/>
            </p:cNvCxnSpPr>
            <p:nvPr/>
          </p:nvCxnSpPr>
          <p:spPr>
            <a:xfrm>
              <a:off x="6025877" y="4978470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92A9B1-1314-4F00-A456-37190900C3B8}"/>
                </a:ext>
              </a:extLst>
            </p:cNvPr>
            <p:cNvSpPr/>
            <p:nvPr/>
          </p:nvSpPr>
          <p:spPr>
            <a:xfrm>
              <a:off x="4951558" y="5335228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IL-6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326CE7-8953-49A4-A006-2DDC3AF97F97}"/>
                </a:ext>
              </a:extLst>
            </p:cNvPr>
            <p:cNvSpPr/>
            <p:nvPr/>
          </p:nvSpPr>
          <p:spPr>
            <a:xfrm>
              <a:off x="6023673" y="5327569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IL-10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AADB357-F64C-4DBA-9E6D-8EA0901DCED1}"/>
                </a:ext>
              </a:extLst>
            </p:cNvPr>
            <p:cNvCxnSpPr>
              <a:cxnSpLocks/>
            </p:cNvCxnSpPr>
            <p:nvPr/>
          </p:nvCxnSpPr>
          <p:spPr>
            <a:xfrm>
              <a:off x="6025877" y="5641330"/>
              <a:ext cx="0" cy="54198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1C39A9-BBA2-465A-95FC-2681924EC16D}"/>
                </a:ext>
              </a:extLst>
            </p:cNvPr>
            <p:cNvSpPr/>
            <p:nvPr/>
          </p:nvSpPr>
          <p:spPr>
            <a:xfrm>
              <a:off x="4951558" y="6109403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JAK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EB2CB8-DA99-4882-8BD5-B6246F8DE10A}"/>
                </a:ext>
              </a:extLst>
            </p:cNvPr>
            <p:cNvSpPr/>
            <p:nvPr/>
          </p:nvSpPr>
          <p:spPr>
            <a:xfrm>
              <a:off x="6023673" y="6101744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STAT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DB63C60A-94AD-4EDA-8CB0-D703E6974469}"/>
                </a:ext>
              </a:extLst>
            </p:cNvPr>
            <p:cNvSpPr/>
            <p:nvPr/>
          </p:nvSpPr>
          <p:spPr>
            <a:xfrm rot="20088785">
              <a:off x="2687823" y="1289903"/>
              <a:ext cx="684238" cy="2014010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5CB0AB4-55BC-43D3-8F45-CA640A92DC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822" y="4753698"/>
              <a:ext cx="1130492" cy="57387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904A57-88DF-4753-9944-07FD704AC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008" y="5508405"/>
              <a:ext cx="680721" cy="7659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EAF73-7E19-432A-9675-13383AE76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7293" y="5641330"/>
              <a:ext cx="646811" cy="64891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4DB98-D353-4A2B-A031-00ADAAB25CC2}"/>
                </a:ext>
              </a:extLst>
            </p:cNvPr>
            <p:cNvSpPr txBox="1"/>
            <p:nvPr/>
          </p:nvSpPr>
          <p:spPr>
            <a:xfrm>
              <a:off x="1727145" y="2225964"/>
              <a:ext cx="1273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TLR-Pathway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1C273D-9ED5-4524-88A4-E4D45DE60AF7}"/>
                </a:ext>
              </a:extLst>
            </p:cNvPr>
            <p:cNvSpPr/>
            <p:nvPr/>
          </p:nvSpPr>
          <p:spPr>
            <a:xfrm>
              <a:off x="4848600" y="3208023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EB70727-CBB8-49F7-8994-3AF7E4A8E87E}"/>
                </a:ext>
              </a:extLst>
            </p:cNvPr>
            <p:cNvSpPr/>
            <p:nvPr/>
          </p:nvSpPr>
          <p:spPr>
            <a:xfrm>
              <a:off x="6153323" y="3211888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577497-F8DF-4F10-9DDF-D9B2663FA54A}"/>
                </a:ext>
              </a:extLst>
            </p:cNvPr>
            <p:cNvSpPr/>
            <p:nvPr/>
          </p:nvSpPr>
          <p:spPr>
            <a:xfrm>
              <a:off x="5533235" y="3693264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TRAF6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39ED66-736A-4D8C-9ACF-00F75932BFEC}"/>
                </a:ext>
              </a:extLst>
            </p:cNvPr>
            <p:cNvCxnSpPr>
              <a:cxnSpLocks/>
            </p:cNvCxnSpPr>
            <p:nvPr/>
          </p:nvCxnSpPr>
          <p:spPr>
            <a:xfrm>
              <a:off x="6025877" y="4091918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B8FCDB-FACC-417D-981F-6C2614CC77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5877" y="3299978"/>
              <a:ext cx="0" cy="339496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D0525F-BC71-44E1-AE02-4502A059ADD8}"/>
                </a:ext>
              </a:extLst>
            </p:cNvPr>
            <p:cNvSpPr txBox="1"/>
            <p:nvPr/>
          </p:nvSpPr>
          <p:spPr>
            <a:xfrm flipH="1">
              <a:off x="10529993" y="1663451"/>
              <a:ext cx="1250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Cell</a:t>
              </a:r>
            </a:p>
            <a:p>
              <a:pPr algn="ctr"/>
              <a:r>
                <a:rPr lang="en-US" b="1" dirty="0"/>
                <a:t>membrane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74851B3-BB79-46BA-A3B5-6CA2E120336F}"/>
                </a:ext>
              </a:extLst>
            </p:cNvPr>
            <p:cNvSpPr/>
            <p:nvPr/>
          </p:nvSpPr>
          <p:spPr>
            <a:xfrm>
              <a:off x="4901514" y="5961515"/>
              <a:ext cx="2223291" cy="58171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099A04-B4C1-41A7-A1C1-1EA87676FF71}"/>
                </a:ext>
              </a:extLst>
            </p:cNvPr>
            <p:cNvSpPr/>
            <p:nvPr/>
          </p:nvSpPr>
          <p:spPr>
            <a:xfrm>
              <a:off x="5431736" y="4474843"/>
              <a:ext cx="1130492" cy="541981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D0936C-4ADD-424D-99ED-32328311E9AA}"/>
                </a:ext>
              </a:extLst>
            </p:cNvPr>
            <p:cNvSpPr/>
            <p:nvPr/>
          </p:nvSpPr>
          <p:spPr>
            <a:xfrm>
              <a:off x="3798745" y="2390251"/>
              <a:ext cx="1130492" cy="541981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E7D49-2431-457A-B28F-DE8996100400}"/>
                </a:ext>
              </a:extLst>
            </p:cNvPr>
            <p:cNvSpPr txBox="1"/>
            <p:nvPr/>
          </p:nvSpPr>
          <p:spPr>
            <a:xfrm>
              <a:off x="7803225" y="4889736"/>
              <a:ext cx="23049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Cell proliferation</a:t>
              </a:r>
            </a:p>
            <a:p>
              <a:r>
                <a:rPr lang="en-US" sz="2400" b="1" dirty="0"/>
                <a:t>Migration</a:t>
              </a:r>
            </a:p>
            <a:p>
              <a:r>
                <a:rPr lang="en-US" sz="2400" b="1" dirty="0"/>
                <a:t>Survival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35FDAF1-7E5E-445C-A68B-D9B26B963DD8}"/>
              </a:ext>
            </a:extLst>
          </p:cNvPr>
          <p:cNvSpPr txBox="1"/>
          <p:nvPr/>
        </p:nvSpPr>
        <p:spPr>
          <a:xfrm>
            <a:off x="7422304" y="6383216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from: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Akhter et al. Journal of Neuro-oncology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 pages 289–296 (2015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4F4D9C72-EF39-4C18-8C94-70D7F0298F1F}"/>
              </a:ext>
            </a:extLst>
          </p:cNvPr>
          <p:cNvSpPr txBox="1"/>
          <p:nvPr/>
        </p:nvSpPr>
        <p:spPr>
          <a:xfrm flipH="1">
            <a:off x="277969" y="213519"/>
            <a:ext cx="473147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u="sng" dirty="0"/>
              <a:t>Toll-like receptor signalling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F9D7F2-AA78-4BD9-92B5-ABF9EEA28726}"/>
              </a:ext>
            </a:extLst>
          </p:cNvPr>
          <p:cNvSpPr txBox="1"/>
          <p:nvPr/>
        </p:nvSpPr>
        <p:spPr>
          <a:xfrm>
            <a:off x="8429761" y="2955953"/>
            <a:ext cx="3228928" cy="101566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TLR9 is a potential candidate for a dual targeted approach to therapy</a:t>
            </a:r>
          </a:p>
        </p:txBody>
      </p:sp>
    </p:spTree>
    <p:extLst>
      <p:ext uri="{BB962C8B-B14F-4D97-AF65-F5344CB8AC3E}">
        <p14:creationId xmlns:p14="http://schemas.microsoft.com/office/powerpoint/2010/main" val="420071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2D9BC6-56B7-4B17-B4DF-B5237867031C}"/>
              </a:ext>
            </a:extLst>
          </p:cNvPr>
          <p:cNvSpPr txBox="1"/>
          <p:nvPr/>
        </p:nvSpPr>
        <p:spPr>
          <a:xfrm>
            <a:off x="827512" y="2934325"/>
            <a:ext cx="10536976" cy="1446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1. To investigate whether CLL patient plasma contains cell-free DNA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CEA81A-CAC1-4397-B492-F5E2D24DE453}"/>
              </a:ext>
            </a:extLst>
          </p:cNvPr>
          <p:cNvGrpSpPr/>
          <p:nvPr/>
        </p:nvGrpSpPr>
        <p:grpSpPr>
          <a:xfrm>
            <a:off x="8591369" y="173873"/>
            <a:ext cx="3509233" cy="1077218"/>
            <a:chOff x="8996330" y="114306"/>
            <a:chExt cx="3509233" cy="12019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017875-3760-4F5F-90CC-C65DA7E64231}"/>
                </a:ext>
              </a:extLst>
            </p:cNvPr>
            <p:cNvGrpSpPr/>
            <p:nvPr/>
          </p:nvGrpSpPr>
          <p:grpSpPr>
            <a:xfrm>
              <a:off x="8996330" y="114308"/>
              <a:ext cx="3050639" cy="1201901"/>
              <a:chOff x="8996330" y="114308"/>
              <a:chExt cx="3050639" cy="1201901"/>
            </a:xfrm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B09CE7CF-2C53-47C4-9849-47F7B2A6B085}"/>
                  </a:ext>
                </a:extLst>
              </p:cNvPr>
              <p:cNvSpPr/>
              <p:nvPr/>
            </p:nvSpPr>
            <p:spPr>
              <a:xfrm>
                <a:off x="8996330" y="114309"/>
                <a:ext cx="2297555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chemeClr val="tx1"/>
                    </a:solidFill>
                  </a:rPr>
                  <a:t>Aim 1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FA9C9140-E628-4A34-8702-7E82F6889CB8}"/>
                  </a:ext>
                </a:extLst>
              </p:cNvPr>
              <p:cNvSpPr/>
              <p:nvPr/>
            </p:nvSpPr>
            <p:spPr>
              <a:xfrm>
                <a:off x="10625127" y="114310"/>
                <a:ext cx="957994" cy="1201899"/>
              </a:xfrm>
              <a:prstGeom prst="chevr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>
                <a:extLst>
                  <a:ext uri="{FF2B5EF4-FFF2-40B4-BE49-F238E27FC236}">
                    <a16:creationId xmlns:a16="http://schemas.microsoft.com/office/drawing/2014/main" id="{B7F37C25-4205-4AE4-91EA-BEE7615AF3A9}"/>
                  </a:ext>
                </a:extLst>
              </p:cNvPr>
              <p:cNvSpPr/>
              <p:nvPr/>
            </p:nvSpPr>
            <p:spPr>
              <a:xfrm>
                <a:off x="11088975" y="114308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B4094105-9A19-4C21-A832-6DE568FC23F0}"/>
                </a:ext>
              </a:extLst>
            </p:cNvPr>
            <p:cNvSpPr/>
            <p:nvPr/>
          </p:nvSpPr>
          <p:spPr>
            <a:xfrm>
              <a:off x="11547569" y="114306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54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4A8A-AFD5-444C-BA7C-93FEAD1381E9}"/>
              </a:ext>
            </a:extLst>
          </p:cNvPr>
          <p:cNvGrpSpPr/>
          <p:nvPr/>
        </p:nvGrpSpPr>
        <p:grpSpPr>
          <a:xfrm>
            <a:off x="236553" y="1917549"/>
            <a:ext cx="3743833" cy="3074253"/>
            <a:chOff x="2015148" y="4251158"/>
            <a:chExt cx="2879676" cy="24909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DB418-D203-49B7-B161-FDEBA34C7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96" t="53723" r="41913" b="13998"/>
            <a:stretch/>
          </p:blipFill>
          <p:spPr>
            <a:xfrm>
              <a:off x="2015148" y="4390331"/>
              <a:ext cx="2717750" cy="221261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3153E2-7292-47C2-AC90-600B82C1C66B}"/>
                </a:ext>
              </a:extLst>
            </p:cNvPr>
            <p:cNvSpPr/>
            <p:nvPr/>
          </p:nvSpPr>
          <p:spPr>
            <a:xfrm>
              <a:off x="4433950" y="4251158"/>
              <a:ext cx="460874" cy="6043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CDBA50-C5B5-42CB-A1DD-28D8A190E760}"/>
                </a:ext>
              </a:extLst>
            </p:cNvPr>
            <p:cNvSpPr/>
            <p:nvPr/>
          </p:nvSpPr>
          <p:spPr>
            <a:xfrm>
              <a:off x="2847136" y="6553200"/>
              <a:ext cx="1984898" cy="18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9EA1A1-B36A-40DC-94DD-D3B5A3405FCA}"/>
              </a:ext>
            </a:extLst>
          </p:cNvPr>
          <p:cNvGrpSpPr/>
          <p:nvPr/>
        </p:nvGrpSpPr>
        <p:grpSpPr>
          <a:xfrm>
            <a:off x="4058406" y="1955456"/>
            <a:ext cx="4289288" cy="2811491"/>
            <a:chOff x="3512391" y="949765"/>
            <a:chExt cx="3948751" cy="25882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BDBB57-C2E1-47B4-84FB-C73BC7805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00" t="26938" r="50000" b="40412"/>
            <a:stretch/>
          </p:blipFill>
          <p:spPr>
            <a:xfrm>
              <a:off x="3512391" y="1121872"/>
              <a:ext cx="3948751" cy="241617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157329-A72E-4A6D-B1C5-E3336C3E674A}"/>
                </a:ext>
              </a:extLst>
            </p:cNvPr>
            <p:cNvSpPr/>
            <p:nvPr/>
          </p:nvSpPr>
          <p:spPr>
            <a:xfrm>
              <a:off x="3661506" y="949765"/>
              <a:ext cx="600376" cy="334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478F71-AD83-493A-8752-C0E55BD1E10A}"/>
              </a:ext>
            </a:extLst>
          </p:cNvPr>
          <p:cNvGrpSpPr/>
          <p:nvPr/>
        </p:nvGrpSpPr>
        <p:grpSpPr>
          <a:xfrm>
            <a:off x="8583285" y="2005119"/>
            <a:ext cx="3273762" cy="2903057"/>
            <a:chOff x="-3242321" y="3714560"/>
            <a:chExt cx="2932214" cy="26760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7D0D6A-21DD-4CDD-BDCE-9974E1654809}"/>
                </a:ext>
              </a:extLst>
            </p:cNvPr>
            <p:cNvGrpSpPr/>
            <p:nvPr/>
          </p:nvGrpSpPr>
          <p:grpSpPr>
            <a:xfrm>
              <a:off x="-3242321" y="3714560"/>
              <a:ext cx="2932214" cy="2676039"/>
              <a:chOff x="8486518" y="1180867"/>
              <a:chExt cx="2516228" cy="229639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5E18C75-A66C-4D99-BD8E-B85B46C35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982" t="24364" r="22180" b="42111"/>
              <a:stretch/>
            </p:blipFill>
            <p:spPr>
              <a:xfrm>
                <a:off x="8486518" y="1180867"/>
                <a:ext cx="2516228" cy="20766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9DB5A8-8DE6-469C-B276-36FF78B1CF35}"/>
                  </a:ext>
                </a:extLst>
              </p:cNvPr>
              <p:cNvSpPr txBox="1"/>
              <p:nvPr/>
            </p:nvSpPr>
            <p:spPr>
              <a:xfrm>
                <a:off x="8916847" y="2993132"/>
                <a:ext cx="818295" cy="2434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/>
                  <a:t>&gt;12 months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1E7BA9-3292-4296-A261-949FA9408098}"/>
                  </a:ext>
                </a:extLst>
              </p:cNvPr>
              <p:cNvSpPr txBox="1"/>
              <p:nvPr/>
            </p:nvSpPr>
            <p:spPr>
              <a:xfrm>
                <a:off x="9916218" y="2993132"/>
                <a:ext cx="818295" cy="2434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/>
                  <a:t>&lt;12 months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319400-316B-4845-9754-3CAC407DE4F4}"/>
                  </a:ext>
                </a:extLst>
              </p:cNvPr>
              <p:cNvSpPr txBox="1"/>
              <p:nvPr/>
            </p:nvSpPr>
            <p:spPr>
              <a:xfrm>
                <a:off x="9012798" y="3233803"/>
                <a:ext cx="1690179" cy="2434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Lymphocyte Doubling Time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B900FF-7F71-41E7-99D4-B9BF2BAB6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74" t="27736" r="20565" b="57155"/>
            <a:stretch/>
          </p:blipFill>
          <p:spPr>
            <a:xfrm>
              <a:off x="-2664000" y="3798000"/>
              <a:ext cx="2099120" cy="151621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422F9B-D2CD-4A15-9316-85FF6B9748BC}"/>
              </a:ext>
            </a:extLst>
          </p:cNvPr>
          <p:cNvGrpSpPr/>
          <p:nvPr/>
        </p:nvGrpSpPr>
        <p:grpSpPr>
          <a:xfrm>
            <a:off x="8591369" y="173873"/>
            <a:ext cx="3509233" cy="1077218"/>
            <a:chOff x="8996330" y="114306"/>
            <a:chExt cx="3509233" cy="120190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63D438-BC6C-4DFE-9E5F-77020577DC68}"/>
                </a:ext>
              </a:extLst>
            </p:cNvPr>
            <p:cNvGrpSpPr/>
            <p:nvPr/>
          </p:nvGrpSpPr>
          <p:grpSpPr>
            <a:xfrm>
              <a:off x="8996330" y="114308"/>
              <a:ext cx="3050639" cy="1201901"/>
              <a:chOff x="8996330" y="114308"/>
              <a:chExt cx="3050639" cy="1201901"/>
            </a:xfrm>
          </p:grpSpPr>
          <p:sp>
            <p:nvSpPr>
              <p:cNvPr id="38" name="Arrow: Pentagon 37">
                <a:extLst>
                  <a:ext uri="{FF2B5EF4-FFF2-40B4-BE49-F238E27FC236}">
                    <a16:creationId xmlns:a16="http://schemas.microsoft.com/office/drawing/2014/main" id="{01ADCF15-3D8A-4EDC-9BE0-8D432CDA0351}"/>
                  </a:ext>
                </a:extLst>
              </p:cNvPr>
              <p:cNvSpPr/>
              <p:nvPr/>
            </p:nvSpPr>
            <p:spPr>
              <a:xfrm>
                <a:off x="8996330" y="114309"/>
                <a:ext cx="2297555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chemeClr val="tx1"/>
                    </a:solidFill>
                  </a:rPr>
                  <a:t>Aim 1</a:t>
                </a:r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id="{7B3E4576-18B2-4028-916F-3610F36A4AD9}"/>
                  </a:ext>
                </a:extLst>
              </p:cNvPr>
              <p:cNvSpPr/>
              <p:nvPr/>
            </p:nvSpPr>
            <p:spPr>
              <a:xfrm>
                <a:off x="10625127" y="114310"/>
                <a:ext cx="957994" cy="1201899"/>
              </a:xfrm>
              <a:prstGeom prst="chevr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Arrow: Chevron 39">
                <a:extLst>
                  <a:ext uri="{FF2B5EF4-FFF2-40B4-BE49-F238E27FC236}">
                    <a16:creationId xmlns:a16="http://schemas.microsoft.com/office/drawing/2014/main" id="{D8255496-0F8D-4246-9A72-3A51D301AC24}"/>
                  </a:ext>
                </a:extLst>
              </p:cNvPr>
              <p:cNvSpPr/>
              <p:nvPr/>
            </p:nvSpPr>
            <p:spPr>
              <a:xfrm>
                <a:off x="11088975" y="114308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CEEEFAB-64A8-474A-A7D5-257D559A3227}"/>
                </a:ext>
              </a:extLst>
            </p:cNvPr>
            <p:cNvSpPr/>
            <p:nvPr/>
          </p:nvSpPr>
          <p:spPr>
            <a:xfrm>
              <a:off x="11547569" y="114306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E264392-FF14-4CC3-80E1-5AA4CA60A2FA}"/>
              </a:ext>
            </a:extLst>
          </p:cNvPr>
          <p:cNvSpPr/>
          <p:nvPr/>
        </p:nvSpPr>
        <p:spPr>
          <a:xfrm>
            <a:off x="8249951" y="1442806"/>
            <a:ext cx="412247" cy="42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3B501D-858C-46C6-AF9D-3D0804A6A7BC}"/>
              </a:ext>
            </a:extLst>
          </p:cNvPr>
          <p:cNvSpPr txBox="1"/>
          <p:nvPr/>
        </p:nvSpPr>
        <p:spPr>
          <a:xfrm>
            <a:off x="113648" y="5461281"/>
            <a:ext cx="1158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These data suggest an</a:t>
            </a:r>
            <a:r>
              <a:rPr lang="en-GB" sz="2400" b="1" dirty="0">
                <a:solidFill>
                  <a:srgbClr val="FF0000"/>
                </a:solidFill>
              </a:rPr>
              <a:t> auto-stimulatory</a:t>
            </a:r>
            <a:r>
              <a:rPr lang="en-GB" sz="2400" b="1" dirty="0"/>
              <a:t> mechanism of TLR9 activation in patients with a </a:t>
            </a:r>
            <a:r>
              <a:rPr lang="en-GB" sz="2400" b="1" dirty="0">
                <a:solidFill>
                  <a:srgbClr val="FF0000"/>
                </a:solidFill>
              </a:rPr>
              <a:t>high </a:t>
            </a:r>
            <a:r>
              <a:rPr lang="en-GB" sz="2400" b="1" dirty="0" err="1">
                <a:solidFill>
                  <a:srgbClr val="FF0000"/>
                </a:solidFill>
              </a:rPr>
              <a:t>leukaemic</a:t>
            </a:r>
            <a:r>
              <a:rPr lang="en-GB" sz="2400" b="1" dirty="0">
                <a:solidFill>
                  <a:srgbClr val="FF0000"/>
                </a:solidFill>
              </a:rPr>
              <a:t> burden.</a:t>
            </a: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ECF42B12-3C2C-489C-A2C9-367BC8DF04C7}"/>
              </a:ext>
            </a:extLst>
          </p:cNvPr>
          <p:cNvSpPr txBox="1"/>
          <p:nvPr/>
        </p:nvSpPr>
        <p:spPr>
          <a:xfrm flipH="1">
            <a:off x="236553" y="254561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Cell-free DNA correlates with dynamic CLL markers</a:t>
            </a:r>
          </a:p>
        </p:txBody>
      </p:sp>
    </p:spTree>
    <p:extLst>
      <p:ext uri="{BB962C8B-B14F-4D97-AF65-F5344CB8AC3E}">
        <p14:creationId xmlns:p14="http://schemas.microsoft.com/office/powerpoint/2010/main" val="16586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6DAC65-3A86-43D5-AE9F-DFB0331DB785}"/>
              </a:ext>
            </a:extLst>
          </p:cNvPr>
          <p:cNvGrpSpPr/>
          <p:nvPr/>
        </p:nvGrpSpPr>
        <p:grpSpPr>
          <a:xfrm>
            <a:off x="3246860" y="1506799"/>
            <a:ext cx="4991647" cy="5108779"/>
            <a:chOff x="509556" y="1474629"/>
            <a:chExt cx="3974335" cy="411778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546F9F9-DF5C-4831-8F26-3CCE5C8906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" t="67192" r="65042" b="1389"/>
            <a:stretch/>
          </p:blipFill>
          <p:spPr bwMode="auto">
            <a:xfrm>
              <a:off x="624178" y="1474629"/>
              <a:ext cx="3859713" cy="411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FA4E26-CF9C-4359-A76C-FE77E764E13E}"/>
                </a:ext>
              </a:extLst>
            </p:cNvPr>
            <p:cNvSpPr/>
            <p:nvPr/>
          </p:nvSpPr>
          <p:spPr>
            <a:xfrm>
              <a:off x="509556" y="1474629"/>
              <a:ext cx="489482" cy="502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AC3F12-EC2B-4726-95C9-D7A3967B58B1}"/>
              </a:ext>
            </a:extLst>
          </p:cNvPr>
          <p:cNvGrpSpPr/>
          <p:nvPr/>
        </p:nvGrpSpPr>
        <p:grpSpPr>
          <a:xfrm>
            <a:off x="8591369" y="173873"/>
            <a:ext cx="3509233" cy="1077218"/>
            <a:chOff x="8996330" y="114306"/>
            <a:chExt cx="3509233" cy="12019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3840FF1-BDA5-4DEA-935B-B4C911FFAF99}"/>
                </a:ext>
              </a:extLst>
            </p:cNvPr>
            <p:cNvGrpSpPr/>
            <p:nvPr/>
          </p:nvGrpSpPr>
          <p:grpSpPr>
            <a:xfrm>
              <a:off x="8996330" y="114308"/>
              <a:ext cx="3050639" cy="1201901"/>
              <a:chOff x="8996330" y="114308"/>
              <a:chExt cx="3050639" cy="1201901"/>
            </a:xfrm>
          </p:grpSpPr>
          <p:sp>
            <p:nvSpPr>
              <p:cNvPr id="40" name="Arrow: Pentagon 39">
                <a:extLst>
                  <a:ext uri="{FF2B5EF4-FFF2-40B4-BE49-F238E27FC236}">
                    <a16:creationId xmlns:a16="http://schemas.microsoft.com/office/drawing/2014/main" id="{F80F2501-578F-4B85-9DB6-D28BE41991AD}"/>
                  </a:ext>
                </a:extLst>
              </p:cNvPr>
              <p:cNvSpPr/>
              <p:nvPr/>
            </p:nvSpPr>
            <p:spPr>
              <a:xfrm>
                <a:off x="8996330" y="114309"/>
                <a:ext cx="2297555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chemeClr val="tx1"/>
                    </a:solidFill>
                  </a:rPr>
                  <a:t>Aim 1</a:t>
                </a: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1E5F681C-CB61-4BC5-BDB2-C88569E3AD4A}"/>
                  </a:ext>
                </a:extLst>
              </p:cNvPr>
              <p:cNvSpPr/>
              <p:nvPr/>
            </p:nvSpPr>
            <p:spPr>
              <a:xfrm>
                <a:off x="10625127" y="114310"/>
                <a:ext cx="957994" cy="1201899"/>
              </a:xfrm>
              <a:prstGeom prst="chevr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Arrow: Chevron 41">
                <a:extLst>
                  <a:ext uri="{FF2B5EF4-FFF2-40B4-BE49-F238E27FC236}">
                    <a16:creationId xmlns:a16="http://schemas.microsoft.com/office/drawing/2014/main" id="{C267E2B4-FE35-414B-B9FA-9A071453AE65}"/>
                  </a:ext>
                </a:extLst>
              </p:cNvPr>
              <p:cNvSpPr/>
              <p:nvPr/>
            </p:nvSpPr>
            <p:spPr>
              <a:xfrm>
                <a:off x="11088975" y="114308"/>
                <a:ext cx="957994" cy="1201899"/>
              </a:xfrm>
              <a:prstGeom prst="chevron">
                <a:avLst/>
              </a:prstGeom>
              <a:solidFill>
                <a:srgbClr val="ADEC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1908D8B2-A0E2-4E0A-9C9D-556220E8C5FD}"/>
                </a:ext>
              </a:extLst>
            </p:cNvPr>
            <p:cNvSpPr/>
            <p:nvPr/>
          </p:nvSpPr>
          <p:spPr>
            <a:xfrm>
              <a:off x="11547569" y="114306"/>
              <a:ext cx="957994" cy="1201899"/>
            </a:xfrm>
            <a:prstGeom prst="chevron">
              <a:avLst/>
            </a:prstGeom>
            <a:solidFill>
              <a:srgbClr val="CCB2F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2">
            <a:extLst>
              <a:ext uri="{FF2B5EF4-FFF2-40B4-BE49-F238E27FC236}">
                <a16:creationId xmlns:a16="http://schemas.microsoft.com/office/drawing/2014/main" id="{266662C5-4AF0-44B1-90F6-0BD58291E0DE}"/>
              </a:ext>
            </a:extLst>
          </p:cNvPr>
          <p:cNvSpPr txBox="1"/>
          <p:nvPr/>
        </p:nvSpPr>
        <p:spPr>
          <a:xfrm flipH="1">
            <a:off x="96974" y="242422"/>
            <a:ext cx="784955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u="sng" dirty="0"/>
              <a:t>CLL patient plasma contains high concentrations of unmethylated DNA</a:t>
            </a:r>
          </a:p>
        </p:txBody>
      </p:sp>
    </p:spTree>
    <p:extLst>
      <p:ext uri="{BB962C8B-B14F-4D97-AF65-F5344CB8AC3E}">
        <p14:creationId xmlns:p14="http://schemas.microsoft.com/office/powerpoint/2010/main" val="70611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2D9BC6-56B7-4B17-B4DF-B5237867031C}"/>
              </a:ext>
            </a:extLst>
          </p:cNvPr>
          <p:cNvSpPr txBox="1"/>
          <p:nvPr/>
        </p:nvSpPr>
        <p:spPr>
          <a:xfrm>
            <a:off x="1394268" y="2390566"/>
            <a:ext cx="9282897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42950" indent="-742950" algn="ctr">
              <a:buFont typeface="+mj-lt"/>
              <a:buAutoNum type="arabicPeriod" startAt="2"/>
            </a:pPr>
            <a:r>
              <a:rPr lang="en-GB" sz="4400" dirty="0"/>
              <a:t>To investigate the expression of TLR9 in CLL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5ABBA-9C04-45F1-B321-76DCA0190C4C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2A87E9-D89D-4C8D-8B1A-9EC7184E83F5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FC1A89C-17CE-4601-9F37-48424ED07225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12" name="Arrow: Pentagon 11">
                  <a:extLst>
                    <a:ext uri="{FF2B5EF4-FFF2-40B4-BE49-F238E27FC236}">
                      <a16:creationId xmlns:a16="http://schemas.microsoft.com/office/drawing/2014/main" id="{C60EBFB7-FF0B-4BB4-894E-24A3E9DD8618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13" name="Arrow: Chevron 12">
                  <a:extLst>
                    <a:ext uri="{FF2B5EF4-FFF2-40B4-BE49-F238E27FC236}">
                      <a16:creationId xmlns:a16="http://schemas.microsoft.com/office/drawing/2014/main" id="{8731B857-854C-4C91-975D-93A241250C81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hevron 13">
                  <a:extLst>
                    <a:ext uri="{FF2B5EF4-FFF2-40B4-BE49-F238E27FC236}">
                      <a16:creationId xmlns:a16="http://schemas.microsoft.com/office/drawing/2014/main" id="{59F35647-B1EA-40D6-A877-94A35743CBC3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Arrow: Chevron 14">
                <a:extLst>
                  <a:ext uri="{FF2B5EF4-FFF2-40B4-BE49-F238E27FC236}">
                    <a16:creationId xmlns:a16="http://schemas.microsoft.com/office/drawing/2014/main" id="{A0A324E2-1699-4007-BD42-956AAF9069D9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95B577-2665-45E3-8B9B-092680950E9F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8" name="Arrow: Pentagon 17">
                <a:extLst>
                  <a:ext uri="{FF2B5EF4-FFF2-40B4-BE49-F238E27FC236}">
                    <a16:creationId xmlns:a16="http://schemas.microsoft.com/office/drawing/2014/main" id="{011ECD9F-D1F9-4FED-A43E-5DCD53370CCC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F5AC0C8C-B4B5-4433-A92B-544B86BB87C3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04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0DE6E1B-DD44-4035-9337-ACA6A9579FEB}"/>
              </a:ext>
            </a:extLst>
          </p:cNvPr>
          <p:cNvGrpSpPr/>
          <p:nvPr/>
        </p:nvGrpSpPr>
        <p:grpSpPr>
          <a:xfrm>
            <a:off x="2014278" y="4700545"/>
            <a:ext cx="3091249" cy="2023137"/>
            <a:chOff x="1444130" y="4262494"/>
            <a:chExt cx="4079342" cy="266981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F2E1DEA-C232-48F7-83E1-F3D030218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722" t="58725" r="42245" b="14533"/>
            <a:stretch/>
          </p:blipFill>
          <p:spPr>
            <a:xfrm>
              <a:off x="1522876" y="4262494"/>
              <a:ext cx="4000596" cy="26114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FC94EB-BA2C-4873-9C97-5621312FC4BF}"/>
                </a:ext>
              </a:extLst>
            </p:cNvPr>
            <p:cNvSpPr txBox="1"/>
            <p:nvPr/>
          </p:nvSpPr>
          <p:spPr>
            <a:xfrm>
              <a:off x="3224894" y="656297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CD38 MFI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B69A4E-EE7D-4F69-9BBE-F3C2AA974372}"/>
                </a:ext>
              </a:extLst>
            </p:cNvPr>
            <p:cNvSpPr txBox="1"/>
            <p:nvPr/>
          </p:nvSpPr>
          <p:spPr>
            <a:xfrm rot="16200000">
              <a:off x="1038731" y="5087055"/>
              <a:ext cx="1180131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eTLR9 MFI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E01C2B-FB18-4041-99D5-864823976128}"/>
              </a:ext>
            </a:extLst>
          </p:cNvPr>
          <p:cNvGrpSpPr/>
          <p:nvPr/>
        </p:nvGrpSpPr>
        <p:grpSpPr>
          <a:xfrm>
            <a:off x="6178462" y="4695306"/>
            <a:ext cx="3088500" cy="2028376"/>
            <a:chOff x="6777874" y="4255579"/>
            <a:chExt cx="4075715" cy="267673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4B717B-B3F5-4DA2-AD3A-6D5F5D28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94" t="58725" r="18543" b="14533"/>
            <a:stretch/>
          </p:blipFill>
          <p:spPr>
            <a:xfrm>
              <a:off x="6865096" y="4255579"/>
              <a:ext cx="3988493" cy="261148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BA7C3-879B-42DA-9D73-4D1E4D8CDF89}"/>
                </a:ext>
              </a:extLst>
            </p:cNvPr>
            <p:cNvSpPr txBox="1"/>
            <p:nvPr/>
          </p:nvSpPr>
          <p:spPr>
            <a:xfrm>
              <a:off x="8516876" y="6562978"/>
              <a:ext cx="1231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CD49d MFI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A6A1C9-BD0E-4F70-88E0-22D08C027514}"/>
                </a:ext>
              </a:extLst>
            </p:cNvPr>
            <p:cNvSpPr txBox="1"/>
            <p:nvPr/>
          </p:nvSpPr>
          <p:spPr>
            <a:xfrm rot="16200000">
              <a:off x="6372474" y="5074449"/>
              <a:ext cx="11801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eTLR9 MFI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BDE3FC-5895-4DF0-81F0-50B248488F0A}"/>
              </a:ext>
            </a:extLst>
          </p:cNvPr>
          <p:cNvSpPr txBox="1"/>
          <p:nvPr/>
        </p:nvSpPr>
        <p:spPr>
          <a:xfrm>
            <a:off x="5543550" y="2751730"/>
            <a:ext cx="72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TLR9</a:t>
            </a:r>
            <a:r>
              <a:rPr lang="en-GB" b="1" baseline="30000" dirty="0"/>
              <a:t>+</a:t>
            </a:r>
            <a:endParaRPr lang="en-GB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24C781-10E5-4D21-ADB3-D8A912F42764}"/>
              </a:ext>
            </a:extLst>
          </p:cNvPr>
          <p:cNvGrpSpPr/>
          <p:nvPr/>
        </p:nvGrpSpPr>
        <p:grpSpPr>
          <a:xfrm>
            <a:off x="5084822" y="2282946"/>
            <a:ext cx="1632879" cy="369332"/>
            <a:chOff x="5084822" y="2282946"/>
            <a:chExt cx="163287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D0CCF-F7B9-49B8-BCE3-F377E50E4A63}"/>
                </a:ext>
              </a:extLst>
            </p:cNvPr>
            <p:cNvSpPr txBox="1"/>
            <p:nvPr/>
          </p:nvSpPr>
          <p:spPr>
            <a:xfrm>
              <a:off x="5383590" y="2282946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TLR9</a:t>
              </a:r>
              <a:r>
                <a:rPr lang="en-GB" b="1" baseline="30000" dirty="0"/>
                <a:t>bright</a:t>
              </a:r>
              <a:endParaRPr lang="en-GB" b="1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BCD387-6E87-480D-9141-8E50ABCB404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411628" y="2467612"/>
              <a:ext cx="3060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AA999A-FB68-4B7A-B6F0-BC057A5975E9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5084822" y="2467612"/>
              <a:ext cx="2987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90CDCA-51FB-432F-903A-2BC8A1680560}"/>
              </a:ext>
            </a:extLst>
          </p:cNvPr>
          <p:cNvGrpSpPr/>
          <p:nvPr/>
        </p:nvGrpSpPr>
        <p:grpSpPr>
          <a:xfrm>
            <a:off x="2786365" y="3966137"/>
            <a:ext cx="1848716" cy="369332"/>
            <a:chOff x="938784" y="2504260"/>
            <a:chExt cx="1630161" cy="3602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96D224-B17D-481A-8A04-DE5B632815D1}"/>
                </a:ext>
              </a:extLst>
            </p:cNvPr>
            <p:cNvSpPr txBox="1"/>
            <p:nvPr/>
          </p:nvSpPr>
          <p:spPr>
            <a:xfrm>
              <a:off x="938784" y="2504260"/>
              <a:ext cx="605259" cy="36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CD38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398D50-7D48-43F8-858F-B1DCD6B0A3C4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80" y="2650262"/>
              <a:ext cx="1055965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9C93B2-C50E-455D-ADBB-1F8548DB004F}"/>
              </a:ext>
            </a:extLst>
          </p:cNvPr>
          <p:cNvGrpSpPr/>
          <p:nvPr/>
        </p:nvGrpSpPr>
        <p:grpSpPr>
          <a:xfrm>
            <a:off x="2251398" y="1752909"/>
            <a:ext cx="2839310" cy="2387094"/>
            <a:chOff x="2251398" y="1752909"/>
            <a:chExt cx="2839310" cy="23870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FC6D98-67B0-480B-BA62-C8094BB7F607}"/>
                </a:ext>
              </a:extLst>
            </p:cNvPr>
            <p:cNvGrpSpPr/>
            <p:nvPr/>
          </p:nvGrpSpPr>
          <p:grpSpPr>
            <a:xfrm>
              <a:off x="2251398" y="1801217"/>
              <a:ext cx="369333" cy="2338786"/>
              <a:chOff x="580448" y="4217469"/>
              <a:chExt cx="325670" cy="228136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7BC4313-897C-4B5B-BAC2-274E643CD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281" y="4217469"/>
                <a:ext cx="7756" cy="603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76B000-6279-4FA4-B3C5-9DCEE59165D4}"/>
                  </a:ext>
                </a:extLst>
              </p:cNvPr>
              <p:cNvSpPr txBox="1"/>
              <p:nvPr/>
            </p:nvSpPr>
            <p:spPr>
              <a:xfrm rot="16200000">
                <a:off x="-157940" y="5434775"/>
                <a:ext cx="1802446" cy="325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Intracellular TLR9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971701-1CBA-41BF-8F27-02DD8A37BBE1}"/>
                </a:ext>
              </a:extLst>
            </p:cNvPr>
            <p:cNvGrpSpPr/>
            <p:nvPr/>
          </p:nvGrpSpPr>
          <p:grpSpPr>
            <a:xfrm>
              <a:off x="2693526" y="1752909"/>
              <a:ext cx="2397182" cy="2120904"/>
              <a:chOff x="833228" y="13124"/>
              <a:chExt cx="2379076" cy="249113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8DF89F-5B05-4487-9E6C-C622EDCEC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43" t="-4665" r="-4736" b="1058"/>
              <a:stretch/>
            </p:blipFill>
            <p:spPr>
              <a:xfrm>
                <a:off x="833228" y="13124"/>
                <a:ext cx="2379076" cy="2491136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F61BFE-678E-49A7-9D3D-52E5FFFF8BC6}"/>
                  </a:ext>
                </a:extLst>
              </p:cNvPr>
              <p:cNvSpPr/>
              <p:nvPr/>
            </p:nvSpPr>
            <p:spPr>
              <a:xfrm>
                <a:off x="833228" y="13124"/>
                <a:ext cx="2373234" cy="24911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BC1643-EB7F-443E-B6D4-D063E984ACC3}"/>
              </a:ext>
            </a:extLst>
          </p:cNvPr>
          <p:cNvCxnSpPr/>
          <p:nvPr/>
        </p:nvCxnSpPr>
        <p:spPr>
          <a:xfrm>
            <a:off x="3045372" y="2682046"/>
            <a:ext cx="19022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3662649-D618-4CCE-9584-E17036F1FCFD}"/>
              </a:ext>
            </a:extLst>
          </p:cNvPr>
          <p:cNvSpPr/>
          <p:nvPr/>
        </p:nvSpPr>
        <p:spPr>
          <a:xfrm>
            <a:off x="3889172" y="2288290"/>
            <a:ext cx="574522" cy="389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67CCA0-0F83-4EAE-8572-1D549ABF9010}"/>
              </a:ext>
            </a:extLst>
          </p:cNvPr>
          <p:cNvGrpSpPr/>
          <p:nvPr/>
        </p:nvGrpSpPr>
        <p:grpSpPr>
          <a:xfrm>
            <a:off x="6964277" y="3918046"/>
            <a:ext cx="1955973" cy="369332"/>
            <a:chOff x="3414830" y="2504260"/>
            <a:chExt cx="1724738" cy="3602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735FF7-B450-4110-AC2E-E5EB8E04AAF8}"/>
                </a:ext>
              </a:extLst>
            </p:cNvPr>
            <p:cNvSpPr txBox="1"/>
            <p:nvPr/>
          </p:nvSpPr>
          <p:spPr>
            <a:xfrm>
              <a:off x="3414830" y="2504260"/>
              <a:ext cx="714098" cy="36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CD49d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3B6D53-FC38-4161-9E8A-DC9953AF2D0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603" y="2654763"/>
              <a:ext cx="1055965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947F1A-3914-4F88-84E3-4350F30A2F7A}"/>
              </a:ext>
            </a:extLst>
          </p:cNvPr>
          <p:cNvGrpSpPr/>
          <p:nvPr/>
        </p:nvGrpSpPr>
        <p:grpSpPr>
          <a:xfrm>
            <a:off x="6669201" y="1585413"/>
            <a:ext cx="2803339" cy="2345126"/>
            <a:chOff x="2629752" y="192217"/>
            <a:chExt cx="1951645" cy="17059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39A8900-90EA-4D0A-8C50-A712908C907A}"/>
                </a:ext>
              </a:extLst>
            </p:cNvPr>
            <p:cNvGrpSpPr/>
            <p:nvPr/>
          </p:nvGrpSpPr>
          <p:grpSpPr>
            <a:xfrm>
              <a:off x="2629752" y="192217"/>
              <a:ext cx="1951645" cy="1705919"/>
              <a:chOff x="3154424" y="-168504"/>
              <a:chExt cx="2750923" cy="276671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E75F877-0DB1-45A6-8842-C34DF7455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8181" t="-10907" r="-15411" b="-8607"/>
              <a:stretch/>
            </p:blipFill>
            <p:spPr>
              <a:xfrm>
                <a:off x="3154424" y="-168504"/>
                <a:ext cx="2750923" cy="276671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71AB03-5870-4A99-A534-40B263900983}"/>
                  </a:ext>
                </a:extLst>
              </p:cNvPr>
              <p:cNvSpPr/>
              <p:nvPr/>
            </p:nvSpPr>
            <p:spPr>
              <a:xfrm>
                <a:off x="3316512" y="2871"/>
                <a:ext cx="2373234" cy="24911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D41B9E-ABC7-41B6-A992-31A62F97B6BA}"/>
                </a:ext>
              </a:extLst>
            </p:cNvPr>
            <p:cNvCxnSpPr>
              <a:cxnSpLocks/>
            </p:cNvCxnSpPr>
            <p:nvPr/>
          </p:nvCxnSpPr>
          <p:spPr>
            <a:xfrm>
              <a:off x="2961136" y="956441"/>
              <a:ext cx="134810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EA2741E-DAB7-4A43-B935-8216119B921C}"/>
              </a:ext>
            </a:extLst>
          </p:cNvPr>
          <p:cNvSpPr/>
          <p:nvPr/>
        </p:nvSpPr>
        <p:spPr>
          <a:xfrm>
            <a:off x="8262151" y="2255884"/>
            <a:ext cx="574522" cy="3899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E9230E-F4E8-4657-9C06-9BACA9FB055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263619" y="2936396"/>
            <a:ext cx="4528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6FEC2D-7504-4A7A-A277-0AC5BED40B66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105527" y="2932844"/>
            <a:ext cx="438023" cy="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816218-E4EA-4224-80A7-4BF7E2F90D2C}"/>
              </a:ext>
            </a:extLst>
          </p:cNvPr>
          <p:cNvGrpSpPr/>
          <p:nvPr/>
        </p:nvGrpSpPr>
        <p:grpSpPr>
          <a:xfrm>
            <a:off x="8584520" y="214961"/>
            <a:ext cx="3509233" cy="1077216"/>
            <a:chOff x="8584520" y="90273"/>
            <a:chExt cx="3509233" cy="120190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7F08F44-3C99-4EE1-9164-4F73E0F304CC}"/>
                </a:ext>
              </a:extLst>
            </p:cNvPr>
            <p:cNvGrpSpPr/>
            <p:nvPr/>
          </p:nvGrpSpPr>
          <p:grpSpPr>
            <a:xfrm>
              <a:off x="8584520" y="90274"/>
              <a:ext cx="3509233" cy="1201903"/>
              <a:chOff x="8996330" y="114306"/>
              <a:chExt cx="3509233" cy="120190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E25EB20-A9BB-4DAF-B1EE-306396674B0B}"/>
                  </a:ext>
                </a:extLst>
              </p:cNvPr>
              <p:cNvGrpSpPr/>
              <p:nvPr/>
            </p:nvGrpSpPr>
            <p:grpSpPr>
              <a:xfrm>
                <a:off x="8996330" y="114308"/>
                <a:ext cx="3050639" cy="1201901"/>
                <a:chOff x="8996330" y="114308"/>
                <a:chExt cx="3050639" cy="1201901"/>
              </a:xfrm>
            </p:grpSpPr>
            <p:sp>
              <p:nvSpPr>
                <p:cNvPr id="58" name="Arrow: Pentagon 57">
                  <a:extLst>
                    <a:ext uri="{FF2B5EF4-FFF2-40B4-BE49-F238E27FC236}">
                      <a16:creationId xmlns:a16="http://schemas.microsoft.com/office/drawing/2014/main" id="{31822738-5A69-46BE-92D9-5D4A4AEE4750}"/>
                    </a:ext>
                  </a:extLst>
                </p:cNvPr>
                <p:cNvSpPr/>
                <p:nvPr/>
              </p:nvSpPr>
              <p:spPr>
                <a:xfrm>
                  <a:off x="8996330" y="114309"/>
                  <a:ext cx="2297555" cy="1201900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Aim 1</a:t>
                  </a:r>
                </a:p>
              </p:txBody>
            </p:sp>
            <p:sp>
              <p:nvSpPr>
                <p:cNvPr id="59" name="Arrow: Chevron 58">
                  <a:extLst>
                    <a:ext uri="{FF2B5EF4-FFF2-40B4-BE49-F238E27FC236}">
                      <a16:creationId xmlns:a16="http://schemas.microsoft.com/office/drawing/2014/main" id="{107E95B8-755A-4316-BE80-6F2DD7EB778F}"/>
                    </a:ext>
                  </a:extLst>
                </p:cNvPr>
                <p:cNvSpPr/>
                <p:nvPr/>
              </p:nvSpPr>
              <p:spPr>
                <a:xfrm>
                  <a:off x="10625127" y="114310"/>
                  <a:ext cx="957994" cy="1201899"/>
                </a:xfrm>
                <a:prstGeom prst="chevr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Arrow: Chevron 59">
                  <a:extLst>
                    <a:ext uri="{FF2B5EF4-FFF2-40B4-BE49-F238E27FC236}">
                      <a16:creationId xmlns:a16="http://schemas.microsoft.com/office/drawing/2014/main" id="{CBAD8CDB-8C1E-4664-A9D7-AAFA4590388D}"/>
                    </a:ext>
                  </a:extLst>
                </p:cNvPr>
                <p:cNvSpPr/>
                <p:nvPr/>
              </p:nvSpPr>
              <p:spPr>
                <a:xfrm>
                  <a:off x="11088975" y="114308"/>
                  <a:ext cx="957994" cy="1201899"/>
                </a:xfrm>
                <a:prstGeom prst="chevron">
                  <a:avLst/>
                </a:prstGeom>
                <a:solidFill>
                  <a:srgbClr val="ADEC9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7" name="Arrow: Chevron 56">
                <a:extLst>
                  <a:ext uri="{FF2B5EF4-FFF2-40B4-BE49-F238E27FC236}">
                    <a16:creationId xmlns:a16="http://schemas.microsoft.com/office/drawing/2014/main" id="{2F11AE29-32CA-4C63-9B8F-9FAD751C4361}"/>
                  </a:ext>
                </a:extLst>
              </p:cNvPr>
              <p:cNvSpPr/>
              <p:nvPr/>
            </p:nvSpPr>
            <p:spPr>
              <a:xfrm>
                <a:off x="11547569" y="114306"/>
                <a:ext cx="957994" cy="1201899"/>
              </a:xfrm>
              <a:prstGeom prst="chevron">
                <a:avLst/>
              </a:prstGeom>
              <a:solidFill>
                <a:srgbClr val="CCB2F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7E4BCD-0D01-48DC-A03E-00EB2BD404E6}"/>
                </a:ext>
              </a:extLst>
            </p:cNvPr>
            <p:cNvGrpSpPr/>
            <p:nvPr/>
          </p:nvGrpSpPr>
          <p:grpSpPr>
            <a:xfrm>
              <a:off x="8584520" y="90273"/>
              <a:ext cx="2586791" cy="1201900"/>
              <a:chOff x="8996330" y="1573888"/>
              <a:chExt cx="2586791" cy="12019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54" name="Arrow: Pentagon 53">
                <a:extLst>
                  <a:ext uri="{FF2B5EF4-FFF2-40B4-BE49-F238E27FC236}">
                    <a16:creationId xmlns:a16="http://schemas.microsoft.com/office/drawing/2014/main" id="{0531A11B-D340-4C24-B10D-B830D57B6DD3}"/>
                  </a:ext>
                </a:extLst>
              </p:cNvPr>
              <p:cNvSpPr/>
              <p:nvPr/>
            </p:nvSpPr>
            <p:spPr>
              <a:xfrm>
                <a:off x="8996330" y="1573888"/>
                <a:ext cx="2357470" cy="1201900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Arrow: Chevron 54">
                <a:extLst>
                  <a:ext uri="{FF2B5EF4-FFF2-40B4-BE49-F238E27FC236}">
                    <a16:creationId xmlns:a16="http://schemas.microsoft.com/office/drawing/2014/main" id="{898F437C-F5A7-47DE-A689-3469A72EEA50}"/>
                  </a:ext>
                </a:extLst>
              </p:cNvPr>
              <p:cNvSpPr/>
              <p:nvPr/>
            </p:nvSpPr>
            <p:spPr>
              <a:xfrm>
                <a:off x="9396663" y="1573889"/>
                <a:ext cx="2186458" cy="1201899"/>
              </a:xfrm>
              <a:prstGeom prst="chevron">
                <a:avLst>
                  <a:gd name="adj" fmla="val 3598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b="1" dirty="0">
                    <a:solidFill>
                      <a:schemeClr val="tx1"/>
                    </a:solidFill>
                  </a:rPr>
                  <a:t>Aim 2</a:t>
                </a:r>
              </a:p>
            </p:txBody>
          </p:sp>
        </p:grpSp>
      </p:grpSp>
      <p:sp>
        <p:nvSpPr>
          <p:cNvPr id="71" name="TextBox 2">
            <a:extLst>
              <a:ext uri="{FF2B5EF4-FFF2-40B4-BE49-F238E27FC236}">
                <a16:creationId xmlns:a16="http://schemas.microsoft.com/office/drawing/2014/main" id="{18E598ED-FE53-4316-B7D2-DCE2E35AFBCC}"/>
              </a:ext>
            </a:extLst>
          </p:cNvPr>
          <p:cNvSpPr txBox="1"/>
          <p:nvPr/>
        </p:nvSpPr>
        <p:spPr>
          <a:xfrm flipH="1">
            <a:off x="341625" y="223705"/>
            <a:ext cx="784955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u="sng" dirty="0"/>
              <a:t>TLR9</a:t>
            </a:r>
            <a:r>
              <a:rPr lang="en-GB" sz="2800" b="1" u="sng" baseline="30000" dirty="0"/>
              <a:t>bright</a:t>
            </a:r>
            <a:r>
              <a:rPr lang="en-GB" sz="2800" b="1" u="sng" dirty="0"/>
              <a:t> cells express high levels of the migratory markers CD38/CD49d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2BE67B-CDB7-4CEF-B2DD-EA80B779B9EE}"/>
              </a:ext>
            </a:extLst>
          </p:cNvPr>
          <p:cNvSpPr/>
          <p:nvPr/>
        </p:nvSpPr>
        <p:spPr>
          <a:xfrm>
            <a:off x="3026314" y="1985212"/>
            <a:ext cx="1921286" cy="1239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31179-AEFA-4332-B739-DAB8B2C6743A}"/>
              </a:ext>
            </a:extLst>
          </p:cNvPr>
          <p:cNvSpPr/>
          <p:nvPr/>
        </p:nvSpPr>
        <p:spPr>
          <a:xfrm>
            <a:off x="7135313" y="1942579"/>
            <a:ext cx="1946302" cy="1155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2109EC5-B271-4671-AD57-CA3D17F7EB63}"/>
              </a:ext>
            </a:extLst>
          </p:cNvPr>
          <p:cNvCxnSpPr>
            <a:cxnSpLocks/>
          </p:cNvCxnSpPr>
          <p:nvPr/>
        </p:nvCxnSpPr>
        <p:spPr>
          <a:xfrm flipH="1" flipV="1">
            <a:off x="9472537" y="1627351"/>
            <a:ext cx="8796" cy="6189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12C5-8255-4F5F-9BE9-A22AB65ADCB0}"/>
              </a:ext>
            </a:extLst>
          </p:cNvPr>
          <p:cNvSpPr txBox="1"/>
          <p:nvPr/>
        </p:nvSpPr>
        <p:spPr>
          <a:xfrm rot="16200000">
            <a:off x="8548633" y="2857564"/>
            <a:ext cx="1847814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Intracellular TLR9</a:t>
            </a:r>
          </a:p>
        </p:txBody>
      </p:sp>
    </p:spTree>
    <p:extLst>
      <p:ext uri="{BB962C8B-B14F-4D97-AF65-F5344CB8AC3E}">
        <p14:creationId xmlns:p14="http://schemas.microsoft.com/office/powerpoint/2010/main" val="13058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41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8974</TotalTime>
  <Words>1094</Words>
  <Application>Microsoft Macintosh PowerPoint</Application>
  <PresentationFormat>Widescreen</PresentationFormat>
  <Paragraphs>386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BSMS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bsms9pfd</dc:creator>
  <cp:lastModifiedBy>Andrea Pepper</cp:lastModifiedBy>
  <cp:revision>15</cp:revision>
  <dcterms:created xsi:type="dcterms:W3CDTF">2022-03-03T16:09:13Z</dcterms:created>
  <dcterms:modified xsi:type="dcterms:W3CDTF">2022-03-23T15:08:40Z</dcterms:modified>
</cp:coreProperties>
</file>